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5"/>
  </p:notesMasterIdLst>
  <p:handoutMasterIdLst>
    <p:handoutMasterId r:id="rId56"/>
  </p:handoutMasterIdLst>
  <p:sldIdLst>
    <p:sldId id="303" r:id="rId2"/>
    <p:sldId id="621" r:id="rId3"/>
    <p:sldId id="622" r:id="rId4"/>
    <p:sldId id="710" r:id="rId5"/>
    <p:sldId id="711" r:id="rId6"/>
    <p:sldId id="712" r:id="rId7"/>
    <p:sldId id="713" r:id="rId8"/>
    <p:sldId id="714" r:id="rId9"/>
    <p:sldId id="715" r:id="rId10"/>
    <p:sldId id="716" r:id="rId11"/>
    <p:sldId id="627" r:id="rId12"/>
    <p:sldId id="628" r:id="rId13"/>
    <p:sldId id="629" r:id="rId14"/>
    <p:sldId id="746" r:id="rId15"/>
    <p:sldId id="747" r:id="rId16"/>
    <p:sldId id="668" r:id="rId17"/>
    <p:sldId id="669" r:id="rId18"/>
    <p:sldId id="748" r:id="rId19"/>
    <p:sldId id="670" r:id="rId20"/>
    <p:sldId id="679" r:id="rId21"/>
    <p:sldId id="633" r:id="rId22"/>
    <p:sldId id="634" r:id="rId23"/>
    <p:sldId id="635" r:id="rId24"/>
    <p:sldId id="745" r:id="rId25"/>
    <p:sldId id="636" r:id="rId26"/>
    <p:sldId id="637" r:id="rId27"/>
    <p:sldId id="639" r:id="rId28"/>
    <p:sldId id="677" r:id="rId29"/>
    <p:sldId id="718" r:id="rId30"/>
    <p:sldId id="719" r:id="rId31"/>
    <p:sldId id="720" r:id="rId32"/>
    <p:sldId id="721" r:id="rId33"/>
    <p:sldId id="722" r:id="rId34"/>
    <p:sldId id="723" r:id="rId35"/>
    <p:sldId id="724" r:id="rId36"/>
    <p:sldId id="725" r:id="rId37"/>
    <p:sldId id="726" r:id="rId38"/>
    <p:sldId id="727" r:id="rId39"/>
    <p:sldId id="728" r:id="rId40"/>
    <p:sldId id="729" r:id="rId41"/>
    <p:sldId id="730" r:id="rId42"/>
    <p:sldId id="735" r:id="rId43"/>
    <p:sldId id="736" r:id="rId44"/>
    <p:sldId id="737" r:id="rId45"/>
    <p:sldId id="738" r:id="rId46"/>
    <p:sldId id="739" r:id="rId47"/>
    <p:sldId id="740" r:id="rId48"/>
    <p:sldId id="741" r:id="rId49"/>
    <p:sldId id="742" r:id="rId50"/>
    <p:sldId id="743" r:id="rId51"/>
    <p:sldId id="744" r:id="rId52"/>
    <p:sldId id="623" r:id="rId53"/>
    <p:sldId id="624" r:id="rId5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5" autoAdjust="0"/>
    <p:restoredTop sz="94582" autoAdjust="0"/>
  </p:normalViewPr>
  <p:slideViewPr>
    <p:cSldViewPr snapToGrid="0">
      <p:cViewPr varScale="1">
        <p:scale>
          <a:sx n="63" d="100"/>
          <a:sy n="63" d="100"/>
        </p:scale>
        <p:origin x="7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0BBE725-59E1-4A9C-87CD-BBFC7351B80E}"/>
    <pc:docChg chg="modSld">
      <pc:chgData name="Thomas Tovinger" userId="d52090d9-82c6-45ae-b052-95c46e96cc30" providerId="ADAL" clId="{50BBE725-59E1-4A9C-87CD-BBFC7351B80E}" dt="2017-12-20T11:06:53.860" v="8" actId="14734"/>
      <pc:docMkLst>
        <pc:docMk/>
      </pc:docMkLst>
      <pc:sldChg chg="modSp">
        <pc:chgData name="Thomas Tovinger" userId="d52090d9-82c6-45ae-b052-95c46e96cc30" providerId="ADAL" clId="{50BBE725-59E1-4A9C-87CD-BBFC7351B80E}" dt="2017-12-20T11:06:04.255" v="4" actId="108"/>
        <pc:sldMkLst>
          <pc:docMk/>
          <pc:sldMk cId="2046030787" sldId="633"/>
        </pc:sldMkLst>
        <pc:graphicFrameChg chg="modGraphic">
          <ac:chgData name="Thomas Tovinger" userId="d52090d9-82c6-45ae-b052-95c46e96cc30" providerId="ADAL" clId="{50BBE725-59E1-4A9C-87CD-BBFC7351B80E}" dt="2017-12-20T11:06:04.255" v="4" actId="108"/>
          <ac:graphicFrameMkLst>
            <pc:docMk/>
            <pc:sldMk cId="2046030787" sldId="633"/>
            <ac:graphicFrameMk id="6" creationId="{00000000-0000-0000-0000-000000000000}"/>
          </ac:graphicFrameMkLst>
        </pc:graphicFrameChg>
      </pc:sldChg>
      <pc:sldChg chg="modSp">
        <pc:chgData name="Thomas Tovinger" userId="d52090d9-82c6-45ae-b052-95c46e96cc30" providerId="ADAL" clId="{50BBE725-59E1-4A9C-87CD-BBFC7351B80E}" dt="2017-12-20T11:06:53.860" v="8" actId="14734"/>
        <pc:sldMkLst>
          <pc:docMk/>
          <pc:sldMk cId="528611094" sldId="634"/>
        </pc:sldMkLst>
        <pc:graphicFrameChg chg="modGraphic">
          <ac:chgData name="Thomas Tovinger" userId="d52090d9-82c6-45ae-b052-95c46e96cc30" providerId="ADAL" clId="{50BBE725-59E1-4A9C-87CD-BBFC7351B80E}" dt="2017-12-20T11:06:53.860" v="8" actId="14734"/>
          <ac:graphicFrameMkLst>
            <pc:docMk/>
            <pc:sldMk cId="528611094" sldId="634"/>
            <ac:graphicFrameMk id="6" creationId="{00000000-0000-0000-0000-000000000000}"/>
          </ac:graphicFrameMkLst>
        </pc:graphicFrameChg>
      </pc:sldChg>
      <pc:sldChg chg="modSp">
        <pc:chgData name="Thomas Tovinger" userId="d52090d9-82c6-45ae-b052-95c46e96cc30" providerId="ADAL" clId="{50BBE725-59E1-4A9C-87CD-BBFC7351B80E}" dt="2017-12-20T11:06:13.964" v="6" actId="108"/>
        <pc:sldMkLst>
          <pc:docMk/>
          <pc:sldMk cId="2877808934" sldId="635"/>
        </pc:sldMkLst>
        <pc:graphicFrameChg chg="modGraphic">
          <ac:chgData name="Thomas Tovinger" userId="d52090d9-82c6-45ae-b052-95c46e96cc30" providerId="ADAL" clId="{50BBE725-59E1-4A9C-87CD-BBFC7351B80E}" dt="2017-12-20T11:06:13.964" v="6" actId="108"/>
          <ac:graphicFrameMkLst>
            <pc:docMk/>
            <pc:sldMk cId="2877808934" sldId="635"/>
            <ac:graphicFrameMk id="6" creationId="{00000000-0000-0000-0000-000000000000}"/>
          </ac:graphicFrameMkLst>
        </pc:graphicFrameChg>
      </pc:sldChg>
      <pc:sldChg chg="modSp">
        <pc:chgData name="Thomas Tovinger" userId="d52090d9-82c6-45ae-b052-95c46e96cc30" providerId="ADAL" clId="{50BBE725-59E1-4A9C-87CD-BBFC7351B80E}" dt="2017-12-20T11:06:23.703" v="7" actId="108"/>
        <pc:sldMkLst>
          <pc:docMk/>
          <pc:sldMk cId="455952544" sldId="636"/>
        </pc:sldMkLst>
        <pc:graphicFrameChg chg="modGraphic">
          <ac:chgData name="Thomas Tovinger" userId="d52090d9-82c6-45ae-b052-95c46e96cc30" providerId="ADAL" clId="{50BBE725-59E1-4A9C-87CD-BBFC7351B80E}" dt="2017-12-20T11:06:23.703" v="7" actId="108"/>
          <ac:graphicFrameMkLst>
            <pc:docMk/>
            <pc:sldMk cId="455952544" sldId="636"/>
            <ac:graphicFrameMk id="6" creationId="{00000000-0000-0000-0000-000000000000}"/>
          </ac:graphicFrameMkLst>
        </pc:graphicFrameChg>
      </pc:sldChg>
      <pc:sldChg chg="modSp">
        <pc:chgData name="Thomas Tovinger" userId="d52090d9-82c6-45ae-b052-95c46e96cc30" providerId="ADAL" clId="{50BBE725-59E1-4A9C-87CD-BBFC7351B80E}" dt="2017-12-20T11:05:58.556" v="3"/>
        <pc:sldMkLst>
          <pc:docMk/>
          <pc:sldMk cId="2339216594" sldId="679"/>
        </pc:sldMkLst>
        <pc:graphicFrameChg chg="mod modGraphic">
          <ac:chgData name="Thomas Tovinger" userId="d52090d9-82c6-45ae-b052-95c46e96cc30" providerId="ADAL" clId="{50BBE725-59E1-4A9C-87CD-BBFC7351B80E}" dt="2017-12-20T11:05:58.556" v="3"/>
          <ac:graphicFrameMkLst>
            <pc:docMk/>
            <pc:sldMk cId="2339216594" sldId="679"/>
            <ac:graphicFrameMk id="6" creationId="{00000000-0000-0000-0000-000000000000}"/>
          </ac:graphicFrameMkLst>
        </pc:graphicFrameChg>
      </pc:sldChg>
      <pc:sldChg chg="modSp">
        <pc:chgData name="Thomas Tovinger" userId="d52090d9-82c6-45ae-b052-95c46e96cc30" providerId="ADAL" clId="{50BBE725-59E1-4A9C-87CD-BBFC7351B80E}" dt="2017-12-20T11:05:07.521" v="0" actId="1076"/>
        <pc:sldMkLst>
          <pc:docMk/>
          <pc:sldMk cId="4076851531" sldId="715"/>
        </pc:sldMkLst>
        <pc:graphicFrameChg chg="mod">
          <ac:chgData name="Thomas Tovinger" userId="d52090d9-82c6-45ae-b052-95c46e96cc30" providerId="ADAL" clId="{50BBE725-59E1-4A9C-87CD-BBFC7351B80E}" dt="2017-12-20T11:05:07.521" v="0" actId="1076"/>
          <ac:graphicFrameMkLst>
            <pc:docMk/>
            <pc:sldMk cId="4076851531" sldId="715"/>
            <ac:graphicFrameMk id="3074"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Approved pCRs</c:v>
                </c:pt>
              </c:strCache>
            </c:strRef>
          </c:tx>
          <c:spPr>
            <a:solidFill>
              <a:schemeClr val="accent1"/>
            </a:solidFill>
            <a:ln>
              <a:noFill/>
            </a:ln>
            <a:effectLst/>
          </c:spPr>
          <c:invertIfNegative val="0"/>
          <c:cat>
            <c:strRef>
              <c:f>Sheet1!$A$2:$A$9</c:f>
              <c:strCache>
                <c:ptCount val="8"/>
                <c:pt idx="0">
                  <c:v>SA5#110</c:v>
                </c:pt>
                <c:pt idx="1">
                  <c:v>SA5#111</c:v>
                </c:pt>
                <c:pt idx="2">
                  <c:v>SA5#111Bis</c:v>
                </c:pt>
                <c:pt idx="3">
                  <c:v>SA5#112</c:v>
                </c:pt>
                <c:pt idx="4">
                  <c:v>SA5#113</c:v>
                </c:pt>
                <c:pt idx="5">
                  <c:v>SA5#114</c:v>
                </c:pt>
                <c:pt idx="6">
                  <c:v>SA5#115</c:v>
                </c:pt>
                <c:pt idx="7">
                  <c:v>SA5#116</c:v>
                </c:pt>
              </c:strCache>
            </c:strRef>
          </c:cat>
          <c:val>
            <c:numRef>
              <c:f>Sheet1!$B$2:$B$9</c:f>
              <c:numCache>
                <c:formatCode>General</c:formatCode>
                <c:ptCount val="8"/>
                <c:pt idx="0">
                  <c:v>62</c:v>
                </c:pt>
                <c:pt idx="1">
                  <c:v>56</c:v>
                </c:pt>
                <c:pt idx="2">
                  <c:v>99</c:v>
                </c:pt>
                <c:pt idx="3">
                  <c:v>81</c:v>
                </c:pt>
                <c:pt idx="4">
                  <c:v>99</c:v>
                </c:pt>
                <c:pt idx="5">
                  <c:v>97</c:v>
                </c:pt>
                <c:pt idx="6">
                  <c:v>116</c:v>
                </c:pt>
                <c:pt idx="7">
                  <c:v>118</c:v>
                </c:pt>
              </c:numCache>
            </c:numRef>
          </c:val>
          <c:extLst>
            <c:ext xmlns:c16="http://schemas.microsoft.com/office/drawing/2014/chart" uri="{C3380CC4-5D6E-409C-BE32-E72D297353CC}">
              <c16:uniqueId val="{00000000-4BB3-4DA5-8D9A-A84A1D7FE91A}"/>
            </c:ext>
          </c:extLst>
        </c:ser>
        <c:dLbls>
          <c:showLegendKey val="0"/>
          <c:showVal val="0"/>
          <c:showCatName val="0"/>
          <c:showSerName val="0"/>
          <c:showPercent val="0"/>
          <c:showBubbleSize val="0"/>
        </c:dLbls>
        <c:gapWidth val="219"/>
        <c:overlap val="-27"/>
        <c:axId val="192066080"/>
        <c:axId val="192066472"/>
      </c:barChart>
      <c:catAx>
        <c:axId val="192066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472"/>
        <c:crosses val="autoZero"/>
        <c:auto val="1"/>
        <c:lblAlgn val="ctr"/>
        <c:lblOffset val="100"/>
        <c:noMultiLvlLbl val="0"/>
      </c:catAx>
      <c:valAx>
        <c:axId val="192066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crossAx val="1920660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12/20/2017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12/20/2017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24</a:t>
            </a:fld>
            <a:endParaRPr lang="en-GB" dirty="0"/>
          </a:p>
        </p:txBody>
      </p:sp>
    </p:spTree>
    <p:extLst>
      <p:ext uri="{BB962C8B-B14F-4D97-AF65-F5344CB8AC3E}">
        <p14:creationId xmlns:p14="http://schemas.microsoft.com/office/powerpoint/2010/main" val="142545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421353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08288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13298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25682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5694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7424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22187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56461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73347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919010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62774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70038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391632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205596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92867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6731401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48632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41128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57939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9690089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494581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137998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a:p>
        </p:txBody>
      </p:sp>
    </p:spTree>
    <p:extLst>
      <p:ext uri="{BB962C8B-B14F-4D97-AF65-F5344CB8AC3E}">
        <p14:creationId xmlns:p14="http://schemas.microsoft.com/office/powerpoint/2010/main" val="20885821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23038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051846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259848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41275" y="752475"/>
            <a:ext cx="6592888"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789512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41275" y="752475"/>
            <a:ext cx="6592888"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167560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167246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075646" y="6514817"/>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SP-170946, TSG SA#78,</a:t>
            </a:r>
            <a:r>
              <a:rPr lang="en-GB" sz="1100" b="1" spc="300" baseline="0" dirty="0">
                <a:ea typeface="+mn-ea"/>
                <a:cs typeface="Arial" panose="020B0604020202020204" pitchFamily="34" charset="0"/>
              </a:rPr>
              <a:t> Lisbon, Portugal, 20-22 December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SA#78</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sz="4000" dirty="0" err="1"/>
              <a:t>pCR</a:t>
            </a:r>
            <a:r>
              <a:rPr lang="en-GB" sz="4000" dirty="0"/>
              <a:t> history</a:t>
            </a:r>
          </a:p>
        </p:txBody>
      </p:sp>
      <p:graphicFrame>
        <p:nvGraphicFramePr>
          <p:cNvPr id="27" name="Content Placeholder 26"/>
          <p:cNvGraphicFramePr>
            <a:graphicFrameLocks noGrp="1"/>
          </p:cNvGraphicFramePr>
          <p:nvPr>
            <p:ph idx="1"/>
            <p:extLst/>
          </p:nvPr>
        </p:nvGraphicFramePr>
        <p:xfrm>
          <a:off x="2009775" y="1454151"/>
          <a:ext cx="8388350" cy="4830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567413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04697478"/>
              </p:ext>
            </p:extLst>
          </p:nvPr>
        </p:nvGraphicFramePr>
        <p:xfrm>
          <a:off x="1049310" y="1442761"/>
          <a:ext cx="9009089" cy="4699971"/>
        </p:xfrm>
        <a:graphic>
          <a:graphicData uri="http://schemas.openxmlformats.org/drawingml/2006/table">
            <a:tbl>
              <a:tblPr firstRow="1" bandRow="1">
                <a:tableStyleId>{5C22544A-7EE6-4342-B048-85BDC9FD1C3A}</a:tableStyleId>
              </a:tblPr>
              <a:tblGrid>
                <a:gridCol w="1033420">
                  <a:extLst>
                    <a:ext uri="{9D8B030D-6E8A-4147-A177-3AD203B41FA5}">
                      <a16:colId xmlns:a16="http://schemas.microsoft.com/office/drawing/2014/main" val="23408469"/>
                    </a:ext>
                  </a:extLst>
                </a:gridCol>
                <a:gridCol w="3422069">
                  <a:extLst>
                    <a:ext uri="{9D8B030D-6E8A-4147-A177-3AD203B41FA5}">
                      <a16:colId xmlns:a16="http://schemas.microsoft.com/office/drawing/2014/main" val="1386727148"/>
                    </a:ext>
                  </a:extLst>
                </a:gridCol>
                <a:gridCol w="1401767">
                  <a:extLst>
                    <a:ext uri="{9D8B030D-6E8A-4147-A177-3AD203B41FA5}">
                      <a16:colId xmlns:a16="http://schemas.microsoft.com/office/drawing/2014/main" val="1633304428"/>
                    </a:ext>
                  </a:extLst>
                </a:gridCol>
                <a:gridCol w="1424375">
                  <a:extLst>
                    <a:ext uri="{9D8B030D-6E8A-4147-A177-3AD203B41FA5}">
                      <a16:colId xmlns:a16="http://schemas.microsoft.com/office/drawing/2014/main" val="4240727412"/>
                    </a:ext>
                  </a:extLst>
                </a:gridCol>
                <a:gridCol w="1727458">
                  <a:extLst>
                    <a:ext uri="{9D8B030D-6E8A-4147-A177-3AD203B41FA5}">
                      <a16:colId xmlns:a16="http://schemas.microsoft.com/office/drawing/2014/main" val="1675550634"/>
                    </a:ext>
                  </a:extLst>
                </a:gridCol>
              </a:tblGrid>
              <a:tr h="726571">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496675">
                <a:tc>
                  <a:txBody>
                    <a:bodyPr/>
                    <a:lstStyle/>
                    <a:p>
                      <a:pPr algn="ctr">
                        <a:spcAft>
                          <a:spcPts val="0"/>
                        </a:spcAft>
                      </a:pPr>
                      <a:r>
                        <a:rPr lang="en-GB" sz="1200" dirty="0">
                          <a:solidFill>
                            <a:srgbClr val="000000"/>
                          </a:solidFill>
                          <a:effectLst/>
                          <a:latin typeface="Arial" panose="020B0604020202020204" pitchFamily="34" charset="0"/>
                        </a:rPr>
                        <a:t>eFMSS_CH</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Enhancement for eFMSS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837401940"/>
                  </a:ext>
                </a:extLst>
              </a:tr>
              <a:tr h="496675">
                <a:tc>
                  <a:txBody>
                    <a:bodyPr/>
                    <a:lstStyle/>
                    <a:p>
                      <a:pPr algn="ctr">
                        <a:spcAft>
                          <a:spcPts val="0"/>
                        </a:spcAft>
                      </a:pPr>
                      <a:r>
                        <a:rPr lang="en-GB" sz="1200">
                          <a:solidFill>
                            <a:srgbClr val="000000"/>
                          </a:solidFill>
                          <a:effectLst/>
                          <a:latin typeface="Arial" panose="020B0604020202020204" pitchFamily="34" charset="0"/>
                        </a:rPr>
                        <a:t>EDCE5-CH</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PS Charging enhancements to support 5G New Radio via Dual Connectivity</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32.251, 32.298, 32.299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371566357"/>
                  </a:ext>
                </a:extLst>
              </a:tr>
              <a:tr h="496675">
                <a:tc>
                  <a:txBody>
                    <a:bodyPr/>
                    <a:lstStyle/>
                    <a:p>
                      <a:pPr algn="ctr">
                        <a:spcAft>
                          <a:spcPts val="0"/>
                        </a:spcAft>
                      </a:pPr>
                      <a:r>
                        <a:rPr lang="en-GB" sz="1200">
                          <a:solidFill>
                            <a:srgbClr val="000000"/>
                          </a:solidFill>
                          <a:effectLst/>
                          <a:latin typeface="Arial" panose="020B0604020202020204" pitchFamily="34" charset="0"/>
                        </a:rPr>
                        <a:t>NAPS-CH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Charging Aspects of Northbound APIs for SCEF-SCS/AS Interworking</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32.240, 32.254, 32.298, 32.299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154208384"/>
                  </a:ext>
                </a:extLst>
              </a:tr>
              <a:tr h="496675">
                <a:tc>
                  <a:txBody>
                    <a:bodyPr/>
                    <a:lstStyle/>
                    <a:p>
                      <a:pPr algn="ctr">
                        <a:spcAft>
                          <a:spcPts val="0"/>
                        </a:spcAft>
                      </a:pPr>
                      <a:r>
                        <a:rPr lang="en-US" sz="1200" dirty="0" err="1">
                          <a:solidFill>
                            <a:srgbClr val="000000"/>
                          </a:solidFill>
                          <a:effectLst/>
                          <a:latin typeface="Arial" panose="020B0604020202020204" pitchFamily="34" charset="0"/>
                        </a:rPr>
                        <a:t>ProSe_WLAN_DD</a:t>
                      </a:r>
                      <a:r>
                        <a:rPr lang="en-US" sz="1200" dirty="0">
                          <a:solidFill>
                            <a:srgbClr val="000000"/>
                          </a:solidFill>
                          <a:effectLst/>
                          <a:latin typeface="Arial" panose="020B0604020202020204" pitchFamily="34" charset="0"/>
                        </a:rPr>
                        <a:t>-CH</a:t>
                      </a:r>
                      <a:endParaRPr lang="sv-SE" sz="1200" dirty="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Charging for WLAN-based Prose Direct Discovery </a:t>
                      </a:r>
                      <a:r>
                        <a:rPr lang="en-US" sz="1200" dirty="0">
                          <a:effectLst/>
                          <a:latin typeface="Arial" panose="020B0604020202020204" pitchFamily="34" charset="0"/>
                        </a:rPr>
                        <a:t>(</a:t>
                      </a:r>
                      <a:r>
                        <a:rPr lang="en-GB" sz="1200" i="1" dirty="0">
                          <a:solidFill>
                            <a:srgbClr val="000000"/>
                          </a:solidFill>
                          <a:effectLst/>
                          <a:latin typeface="Arial" panose="020B0604020202020204" pitchFamily="34" charset="0"/>
                        </a:rPr>
                        <a:t>new WID for SA approval</a:t>
                      </a:r>
                      <a:r>
                        <a:rPr lang="en-US" sz="1200" dirty="0">
                          <a:effectLst/>
                          <a:latin typeface="Arial" panose="020B0604020202020204" pitchFamily="34" charset="0"/>
                        </a:rPr>
                        <a:t>)</a:t>
                      </a:r>
                      <a:endParaRPr lang="sv-SE" sz="1200" dirty="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32.277, 32.298, 32.299</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40%</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1885737022"/>
                  </a:ext>
                </a:extLst>
              </a:tr>
              <a:tr h="496675">
                <a:tc>
                  <a:txBody>
                    <a:bodyPr/>
                    <a:lstStyle/>
                    <a:p>
                      <a:pPr algn="ctr">
                        <a:spcAft>
                          <a:spcPts val="0"/>
                        </a:spcAft>
                      </a:pPr>
                      <a:r>
                        <a:rPr lang="en-GB" sz="1200">
                          <a:solidFill>
                            <a:srgbClr val="000000"/>
                          </a:solidFill>
                          <a:effectLst/>
                          <a:latin typeface="Arial" panose="020B0604020202020204" pitchFamily="34" charset="0"/>
                          <a:ea typeface="MS Mincho" panose="02020609040205080304" pitchFamily="49" charset="-128"/>
                        </a:rPr>
                        <a:t>FS_DOCME_CH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Overload Control for Diameter Charging Applications</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32.869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714903681"/>
                  </a:ext>
                </a:extLst>
              </a:tr>
              <a:tr h="496675">
                <a:tc>
                  <a:txBody>
                    <a:bodyPr/>
                    <a:lstStyle/>
                    <a:p>
                      <a:pPr algn="ctr">
                        <a:spcAft>
                          <a:spcPts val="0"/>
                        </a:spcAft>
                      </a:pPr>
                      <a:r>
                        <a:rPr lang="en-GB" sz="1200">
                          <a:solidFill>
                            <a:srgbClr val="000000"/>
                          </a:solidFill>
                          <a:effectLst/>
                          <a:latin typeface="Arial" panose="020B0604020202020204" pitchFamily="34" charset="0"/>
                        </a:rPr>
                        <a:t>FS_FWDCA</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forward compatibility for 3GPP Diameter Charging Applications</a:t>
                      </a:r>
                      <a:endParaRPr lang="sv-SE" sz="1200">
                        <a:effectLst/>
                        <a:latin typeface="CG Times (WN)"/>
                      </a:endParaRPr>
                    </a:p>
                  </a:txBody>
                  <a:tcPr marL="68580" marR="68580" marT="0" marB="0" anchor="ctr"/>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32.870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1278229340"/>
                  </a:ext>
                </a:extLst>
              </a:tr>
              <a:tr h="496675">
                <a:tc>
                  <a:txBody>
                    <a:bodyPr/>
                    <a:lstStyle/>
                    <a:p>
                      <a:pPr algn="ctr">
                        <a:spcAft>
                          <a:spcPts val="0"/>
                        </a:spcAft>
                      </a:pPr>
                      <a:r>
                        <a:rPr lang="en-GB" sz="1200">
                          <a:solidFill>
                            <a:srgbClr val="000000"/>
                          </a:solidFill>
                          <a:effectLst/>
                          <a:latin typeface="Arial" panose="020B0604020202020204" pitchFamily="34" charset="0"/>
                        </a:rPr>
                        <a:t>FS_5GS_Ph1_CH</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Study on Charging Aspects of 5G System Architecture Phase 1</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32.899</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754702344"/>
                  </a:ext>
                </a:extLst>
              </a:tr>
              <a:tr h="496675">
                <a:tc>
                  <a:txBody>
                    <a:bodyPr/>
                    <a:lstStyle/>
                    <a:p>
                      <a:pPr algn="ctr">
                        <a:spcAft>
                          <a:spcPts val="0"/>
                        </a:spcAft>
                      </a:pPr>
                      <a:r>
                        <a:rPr lang="en-GB" sz="1200">
                          <a:solidFill>
                            <a:srgbClr val="000000"/>
                          </a:solidFill>
                          <a:effectLst/>
                          <a:latin typeface="Arial" panose="020B0604020202020204" pitchFamily="34" charset="0"/>
                        </a:rPr>
                        <a:t>FS_VBCLTE</a:t>
                      </a:r>
                      <a:endParaRPr lang="sv-SE" sz="1200">
                        <a:effectLst/>
                        <a:latin typeface="CG Times (WN)"/>
                      </a:endParaRPr>
                    </a:p>
                  </a:txBody>
                  <a:tcPr marL="68580" marR="68580" marT="0" marB="0" anchor="ctr"/>
                </a:tc>
                <a:tc>
                  <a:txBody>
                    <a:bodyPr/>
                    <a:lstStyle/>
                    <a:p>
                      <a:pPr algn="ctr">
                        <a:spcAft>
                          <a:spcPts val="0"/>
                        </a:spcAft>
                      </a:pPr>
                      <a:r>
                        <a:rPr lang="en-GB" sz="1200" kern="100">
                          <a:solidFill>
                            <a:srgbClr val="000000"/>
                          </a:solidFill>
                          <a:effectLst/>
                          <a:latin typeface="Arial" panose="020B0604020202020204" pitchFamily="34" charset="0"/>
                        </a:rPr>
                        <a:t>Study on volume based charging aspects for VoLTE</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32.848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28979616"/>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66380903"/>
              </p:ext>
            </p:extLst>
          </p:nvPr>
        </p:nvGraphicFramePr>
        <p:xfrm>
          <a:off x="1071202" y="1277634"/>
          <a:ext cx="8958172" cy="4958133"/>
        </p:xfrm>
        <a:graphic>
          <a:graphicData uri="http://schemas.openxmlformats.org/drawingml/2006/table">
            <a:tbl>
              <a:tblPr firstRow="1" bandRow="1">
                <a:tableStyleId>{5C22544A-7EE6-4342-B048-85BDC9FD1C3A}</a:tableStyleId>
              </a:tblPr>
              <a:tblGrid>
                <a:gridCol w="1025265">
                  <a:extLst>
                    <a:ext uri="{9D8B030D-6E8A-4147-A177-3AD203B41FA5}">
                      <a16:colId xmlns:a16="http://schemas.microsoft.com/office/drawing/2014/main" val="23408469"/>
                    </a:ext>
                  </a:extLst>
                </a:gridCol>
                <a:gridCol w="3931154">
                  <a:extLst>
                    <a:ext uri="{9D8B030D-6E8A-4147-A177-3AD203B41FA5}">
                      <a16:colId xmlns:a16="http://schemas.microsoft.com/office/drawing/2014/main" val="1386727148"/>
                    </a:ext>
                  </a:extLst>
                </a:gridCol>
                <a:gridCol w="1266848">
                  <a:extLst>
                    <a:ext uri="{9D8B030D-6E8A-4147-A177-3AD203B41FA5}">
                      <a16:colId xmlns:a16="http://schemas.microsoft.com/office/drawing/2014/main" val="1633304428"/>
                    </a:ext>
                  </a:extLst>
                </a:gridCol>
                <a:gridCol w="1208662">
                  <a:extLst>
                    <a:ext uri="{9D8B030D-6E8A-4147-A177-3AD203B41FA5}">
                      <a16:colId xmlns:a16="http://schemas.microsoft.com/office/drawing/2014/main" val="4240727412"/>
                    </a:ext>
                  </a:extLst>
                </a:gridCol>
                <a:gridCol w="1526243">
                  <a:extLst>
                    <a:ext uri="{9D8B030D-6E8A-4147-A177-3AD203B41FA5}">
                      <a16:colId xmlns:a16="http://schemas.microsoft.com/office/drawing/2014/main" val="1675550634"/>
                    </a:ext>
                  </a:extLst>
                </a:gridCol>
              </a:tblGrid>
              <a:tr h="527605">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674825">
                <a:tc>
                  <a:txBody>
                    <a:bodyPr/>
                    <a:lstStyle/>
                    <a:p>
                      <a:pPr algn="ctr">
                        <a:spcAft>
                          <a:spcPts val="0"/>
                        </a:spcAft>
                      </a:pPr>
                      <a:r>
                        <a:rPr lang="en-GB" sz="1200" dirty="0">
                          <a:effectLst/>
                          <a:latin typeface="Arial" panose="020B0604020202020204" pitchFamily="34" charset="0"/>
                        </a:rPr>
                        <a:t>PEE_CMON</a:t>
                      </a:r>
                      <a:endParaRPr lang="sv-SE" sz="1200" dirty="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Control and monitoring of Power, Energy and Environmental (PEE) parameters in Radio Access Networks (RAN)</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200">
                          <a:solidFill>
                            <a:srgbClr val="000000"/>
                          </a:solidFill>
                          <a:effectLst/>
                          <a:latin typeface="Arial" panose="020B0604020202020204" pitchFamily="34" charset="0"/>
                        </a:rPr>
                        <a:t>28.304, 28.305,28.306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20183902"/>
                  </a:ext>
                </a:extLst>
              </a:tr>
              <a:tr h="506118">
                <a:tc>
                  <a:txBody>
                    <a:bodyPr/>
                    <a:lstStyle/>
                    <a:p>
                      <a:pPr algn="ctr">
                        <a:spcAft>
                          <a:spcPts val="0"/>
                        </a:spcAft>
                      </a:pPr>
                      <a:r>
                        <a:rPr lang="en-GB" sz="1200">
                          <a:effectLst/>
                          <a:latin typeface="Arial" panose="020B0604020202020204" pitchFamily="34" charset="0"/>
                        </a:rPr>
                        <a:t>QOED</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QoE measurement collection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28.404,28.405, 28.406, 28.307, 28.308, 28.309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552243238"/>
                  </a:ext>
                </a:extLst>
              </a:tr>
              <a:tr h="506118">
                <a:tc>
                  <a:txBody>
                    <a:bodyPr/>
                    <a:lstStyle/>
                    <a:p>
                      <a:pPr algn="ctr">
                        <a:spcAft>
                          <a:spcPts val="0"/>
                        </a:spcAft>
                      </a:pPr>
                      <a:r>
                        <a:rPr lang="en-GB" sz="1200">
                          <a:effectLst/>
                          <a:latin typeface="Arial" panose="020B0604020202020204" pitchFamily="34" charset="0"/>
                        </a:rPr>
                        <a:t>NETSLICE</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Management of Network Slicing in Mobile Networks, Concepts, Use cases and Requirements </a:t>
                      </a:r>
                      <a:r>
                        <a:rPr lang="en-GB" sz="1200" b="1">
                          <a:effectLst/>
                          <a:latin typeface="Arial" panose="020B0604020202020204" pitchFamily="34" charset="0"/>
                          <a:ea typeface="SimSun" panose="02010600030101010101" pitchFamily="2" charset="-122"/>
                        </a:rPr>
                        <a:t>(Note: Title change to “</a:t>
                      </a:r>
                      <a:r>
                        <a:rPr lang="en-US" sz="1200" b="1">
                          <a:effectLst/>
                          <a:latin typeface="Arial" panose="020B0604020202020204" pitchFamily="34" charset="0"/>
                          <a:ea typeface="SimSun" panose="02010600030101010101" pitchFamily="2" charset="-122"/>
                        </a:rPr>
                        <a:t>Management and orchestration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28.530</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40%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–&gt; </a:t>
                      </a:r>
                      <a:r>
                        <a:rPr lang="en-US"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2867065830"/>
                  </a:ext>
                </a:extLst>
              </a:tr>
              <a:tr h="473595">
                <a:tc>
                  <a:txBody>
                    <a:bodyPr/>
                    <a:lstStyle/>
                    <a:p>
                      <a:pPr algn="ctr">
                        <a:spcAft>
                          <a:spcPts val="0"/>
                        </a:spcAft>
                      </a:pPr>
                      <a:r>
                        <a:rPr lang="en-GB" sz="1200">
                          <a:effectLst/>
                          <a:latin typeface="Arial" panose="020B0604020202020204" pitchFamily="34" charset="0"/>
                        </a:rPr>
                        <a:t>NETSLICE-PRO_NS</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Provisioning of network slicing for 5G networks and services</a:t>
                      </a:r>
                      <a:r>
                        <a:rPr lang="en-GB" sz="1200" b="1">
                          <a:effectLst/>
                          <a:latin typeface="Arial" panose="020B0604020202020204" pitchFamily="34" charset="0"/>
                          <a:ea typeface="SimSun" panose="02010600030101010101" pitchFamily="2" charset="-122"/>
                        </a:rPr>
                        <a:t> (Note: Title change to “</a:t>
                      </a:r>
                      <a:r>
                        <a:rPr lang="en-US" sz="1200" b="1">
                          <a:effectLst/>
                          <a:latin typeface="Arial" panose="020B0604020202020204" pitchFamily="34" charset="0"/>
                          <a:ea typeface="SimSun" panose="02010600030101010101" pitchFamily="2" charset="-122"/>
                        </a:rPr>
                        <a:t>Provisioning of 5G networks and network slicing</a:t>
                      </a:r>
                      <a:r>
                        <a:rPr lang="en-GB" sz="1200" b="1">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28.531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15%</a:t>
                      </a:r>
                      <a:endParaRPr lang="sv-SE" sz="120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2232224201"/>
                  </a:ext>
                </a:extLst>
              </a:tr>
              <a:tr h="473595">
                <a:tc>
                  <a:txBody>
                    <a:bodyPr/>
                    <a:lstStyle/>
                    <a:p>
                      <a:pPr algn="ctr">
                        <a:spcAft>
                          <a:spcPts val="0"/>
                        </a:spcAft>
                      </a:pPr>
                      <a:r>
                        <a:rPr lang="en-GB" sz="1200" dirty="0">
                          <a:effectLst/>
                          <a:latin typeface="Arial" panose="020B0604020202020204" pitchFamily="34" charset="0"/>
                        </a:rPr>
                        <a:t>OAM_SON_AAS</a:t>
                      </a:r>
                      <a:endParaRPr lang="sv-SE" sz="1200" dirty="0">
                        <a:effectLst/>
                        <a:latin typeface="CG Times (WN)"/>
                      </a:endParaRPr>
                    </a:p>
                  </a:txBody>
                  <a:tcPr marL="68580" marR="68580" marT="0" marB="0"/>
                </a:tc>
                <a:tc>
                  <a:txBody>
                    <a:bodyPr/>
                    <a:lstStyle/>
                    <a:p>
                      <a:pPr algn="ctr">
                        <a:spcAft>
                          <a:spcPts val="0"/>
                        </a:spcAft>
                      </a:pPr>
                      <a:r>
                        <a:rPr lang="en-US" sz="1200" kern="100">
                          <a:solidFill>
                            <a:srgbClr val="000000"/>
                          </a:solidFill>
                          <a:effectLst/>
                          <a:latin typeface="Arial" panose="020B0604020202020204" pitchFamily="34" charset="0"/>
                          <a:ea typeface="SimSun" panose="02010600030101010101" pitchFamily="2" charset="-122"/>
                        </a:rPr>
                        <a:t>SON for AAS deployment management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28.627-629, 28.658-659</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80%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232656390"/>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FS_IMP_ITFN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32.880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SA#79 (03/2018)</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56251039"/>
                  </a:ext>
                </a:extLst>
              </a:tr>
              <a:tr h="506118">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FS_NGNS_MOA</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28.800</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412857332"/>
                  </a:ext>
                </a:extLst>
              </a:tr>
              <a:tr h="473595">
                <a:tc>
                  <a:txBody>
                    <a:bodyPr/>
                    <a:lstStyle/>
                    <a:p>
                      <a:pPr algn="ctr">
                        <a:spcAft>
                          <a:spcPts val="0"/>
                        </a:spcAft>
                      </a:pPr>
                      <a:r>
                        <a:rPr lang="en-GB" sz="1200">
                          <a:solidFill>
                            <a:srgbClr val="000000"/>
                          </a:solidFill>
                          <a:effectLst/>
                          <a:latin typeface="Arial" panose="020B0604020202020204" pitchFamily="34" charset="0"/>
                          <a:ea typeface="Calibri" panose="020F0502020204030204" pitchFamily="34" charset="0"/>
                        </a:rPr>
                        <a:t>FS_MAN_NGNAF</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28.802</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dirty="0">
                          <a:effectLst/>
                          <a:latin typeface="Arial" panose="020B0604020202020204" pitchFamily="34" charset="0"/>
                          <a:ea typeface="SimSun" panose="02010600030101010101" pitchFamily="2" charset="-122"/>
                        </a:rPr>
                        <a:t>SA#78 (12/2017)</a:t>
                      </a:r>
                      <a:endParaRPr lang="sv-SE" sz="12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81506860"/>
              </p:ext>
            </p:extLst>
          </p:nvPr>
        </p:nvGraphicFramePr>
        <p:xfrm>
          <a:off x="1106415" y="1523621"/>
          <a:ext cx="8850384" cy="4005382"/>
        </p:xfrm>
        <a:graphic>
          <a:graphicData uri="http://schemas.openxmlformats.org/drawingml/2006/table">
            <a:tbl>
              <a:tblPr firstRow="1" bandRow="1">
                <a:tableStyleId>{5C22544A-7EE6-4342-B048-85BDC9FD1C3A}</a:tableStyleId>
              </a:tblPr>
              <a:tblGrid>
                <a:gridCol w="1275388">
                  <a:extLst>
                    <a:ext uri="{9D8B030D-6E8A-4147-A177-3AD203B41FA5}">
                      <a16:colId xmlns:a16="http://schemas.microsoft.com/office/drawing/2014/main" val="23408469"/>
                    </a:ext>
                  </a:extLst>
                </a:gridCol>
                <a:gridCol w="3234665">
                  <a:extLst>
                    <a:ext uri="{9D8B030D-6E8A-4147-A177-3AD203B41FA5}">
                      <a16:colId xmlns:a16="http://schemas.microsoft.com/office/drawing/2014/main" val="1386727148"/>
                    </a:ext>
                  </a:extLst>
                </a:gridCol>
                <a:gridCol w="1008063">
                  <a:extLst>
                    <a:ext uri="{9D8B030D-6E8A-4147-A177-3AD203B41FA5}">
                      <a16:colId xmlns:a16="http://schemas.microsoft.com/office/drawing/2014/main" val="1633304428"/>
                    </a:ext>
                  </a:extLst>
                </a:gridCol>
                <a:gridCol w="1628411">
                  <a:extLst>
                    <a:ext uri="{9D8B030D-6E8A-4147-A177-3AD203B41FA5}">
                      <a16:colId xmlns:a16="http://schemas.microsoft.com/office/drawing/2014/main" val="4240727412"/>
                    </a:ext>
                  </a:extLst>
                </a:gridCol>
                <a:gridCol w="1703857">
                  <a:extLst>
                    <a:ext uri="{9D8B030D-6E8A-4147-A177-3AD203B41FA5}">
                      <a16:colId xmlns:a16="http://schemas.microsoft.com/office/drawing/2014/main" val="1675550634"/>
                    </a:ext>
                  </a:extLst>
                </a:gridCol>
              </a:tblGrid>
              <a:tr h="544393">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pPr algn="ctr"/>
                      <a:r>
                        <a:rPr lang="sv-SE" sz="1400" dirty="0"/>
                        <a:t>Target date</a:t>
                      </a:r>
                    </a:p>
                  </a:txBody>
                  <a:tcPr/>
                </a:tc>
                <a:extLst>
                  <a:ext uri="{0D108BD9-81ED-4DB2-BD59-A6C34878D82A}">
                    <a16:rowId xmlns:a16="http://schemas.microsoft.com/office/drawing/2014/main" val="2515750895"/>
                  </a:ext>
                </a:extLst>
              </a:tr>
              <a:tr h="494427">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FS_OAM_IOT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ea typeface="SimSun" panose="02010600030101010101" pitchFamily="2" charset="-122"/>
                        </a:rPr>
                        <a:t>32.857</a:t>
                      </a:r>
                      <a:endParaRPr lang="sv-SE" sz="1200">
                        <a:effectLst/>
                        <a:latin typeface="Times New Roman" panose="02020603050405020304" pitchFamily="18" charset="0"/>
                        <a:ea typeface="SimSun" panose="02010600030101010101" pitchFamily="2" charset="-122"/>
                      </a:endParaRPr>
                    </a:p>
                    <a:p>
                      <a:pPr algn="ctr">
                        <a:spcAft>
                          <a:spcPts val="0"/>
                        </a:spcAft>
                      </a:pPr>
                      <a:r>
                        <a:rPr lang="en-GB" sz="1200">
                          <a:solidFill>
                            <a:srgbClr val="000000"/>
                          </a:solidFill>
                          <a:effectLst/>
                          <a:latin typeface="Arial" panose="020B0604020202020204" pitchFamily="34" charset="0"/>
                          <a:ea typeface="SimSun" panose="02010600030101010101" pitchFamily="2" charset="-122"/>
                        </a:rPr>
                        <a:t>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45%</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SA#79 (</a:t>
                      </a:r>
                      <a:r>
                        <a:rPr lang="en-GB" sz="1200">
                          <a:solidFill>
                            <a:srgbClr val="000000"/>
                          </a:solidFill>
                          <a:effectLst/>
                          <a:latin typeface="Arial" panose="020B0604020202020204" pitchFamily="34" charset="0"/>
                          <a:ea typeface="SimSun" panose="02010600030101010101" pitchFamily="2" charset="-122"/>
                        </a:rPr>
                        <a:t>03/2018</a:t>
                      </a:r>
                      <a:r>
                        <a:rPr lang="en-GB" sz="1200" kern="100">
                          <a:effectLst/>
                          <a:latin typeface="Arial" panose="020B0604020202020204" pitchFamily="34" charset="0"/>
                          <a:ea typeface="SimSun" panose="02010600030101010101" pitchFamily="2" charset="-122"/>
                        </a:rPr>
                        <a:t>)</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68217143"/>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a RESTful HTTP-based Solution Set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32.866</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ea typeface="SimSun" panose="02010600030101010101" pitchFamily="2" charset="-122"/>
                        </a:rPr>
                        <a:t>SA#78 (12/2017)</a:t>
                      </a:r>
                      <a:endParaRPr lang="sv-SE" sz="12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359657"/>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a:solidFill>
                            <a:srgbClr val="000000"/>
                          </a:solidFill>
                          <a:effectLst/>
                          <a:latin typeface="Arial" panose="020B0604020202020204" pitchFamily="34" charset="0"/>
                        </a:rPr>
                        <a:t>32.864</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3319798278"/>
                  </a:ext>
                </a:extLst>
              </a:tr>
              <a:tr h="494427">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FS_MECUPS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32.867 </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highlight>
                            <a:srgbClr val="00FF00"/>
                          </a:highlight>
                          <a:latin typeface="Arial" panose="020B0604020202020204" pitchFamily="34" charset="0"/>
                        </a:rPr>
                        <a:t>100%</a:t>
                      </a:r>
                      <a:endParaRPr lang="sv-SE" sz="1200" dirty="0">
                        <a:effectLst/>
                        <a:latin typeface="CG Times (WN)"/>
                      </a:endParaRPr>
                    </a:p>
                  </a:txBody>
                  <a:tcPr marL="68580" marR="68580" marT="0" marB="0" anchor="ctr"/>
                </a:tc>
                <a:tc>
                  <a:txBody>
                    <a:bodyPr/>
                    <a:lstStyle/>
                    <a:p>
                      <a:pPr algn="ctr">
                        <a:spcAft>
                          <a:spcPts val="0"/>
                        </a:spcAft>
                      </a:pPr>
                      <a:r>
                        <a:rPr lang="en-GB" sz="1200" kern="100">
                          <a:effectLst/>
                          <a:latin typeface="Arial" panose="020B0604020202020204" pitchFamily="34" charset="0"/>
                        </a:rPr>
                        <a:t>SA#78 (12/2017)</a:t>
                      </a:r>
                      <a:endParaRPr lang="sv-SE" sz="1200">
                        <a:effectLst/>
                        <a:latin typeface="CG Times (WN)"/>
                      </a:endParaRPr>
                    </a:p>
                  </a:txBody>
                  <a:tcPr marL="68580" marR="68580" marT="0" marB="0" anchor="ctr"/>
                </a:tc>
                <a:extLst>
                  <a:ext uri="{0D108BD9-81ED-4DB2-BD59-A6C34878D82A}">
                    <a16:rowId xmlns:a16="http://schemas.microsoft.com/office/drawing/2014/main" val="2906009509"/>
                  </a:ext>
                </a:extLst>
              </a:tr>
              <a:tr h="494427">
                <a:tc>
                  <a:txBody>
                    <a:bodyPr/>
                    <a:lstStyle/>
                    <a:p>
                      <a:pPr algn="ctr">
                        <a:spcAft>
                          <a:spcPts val="0"/>
                        </a:spcAft>
                      </a:pPr>
                      <a:r>
                        <a:rPr lang="en-GB" sz="1200">
                          <a:effectLst/>
                          <a:latin typeface="Arial" panose="020B0604020202020204" pitchFamily="34" charset="0"/>
                        </a:rPr>
                        <a:t>FS_OAM_LWI</a:t>
                      </a:r>
                      <a:endParaRPr lang="sv-SE" sz="1200">
                        <a:effectLst/>
                        <a:latin typeface="CG Times (WN)"/>
                      </a:endParaRPr>
                    </a:p>
                  </a:txBody>
                  <a:tcPr marL="68580" marR="68580" marT="0" marB="0"/>
                </a:tc>
                <a:tc>
                  <a:txBody>
                    <a:bodyPr/>
                    <a:lstStyle/>
                    <a:p>
                      <a:pPr algn="ctr">
                        <a:spcAft>
                          <a:spcPts val="0"/>
                        </a:spcAft>
                      </a:pPr>
                      <a:r>
                        <a:rPr lang="en-GB" sz="1200" dirty="0">
                          <a:effectLst/>
                          <a:latin typeface="Arial" panose="020B0604020202020204" pitchFamily="34" charset="0"/>
                          <a:ea typeface="SimSun" panose="02010600030101010101" pitchFamily="2" charset="-122"/>
                        </a:rPr>
                        <a:t>Study on OAM aspects of LTE and WLAN integration </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32.868</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50%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SA#79 (03/2018)</a:t>
                      </a:r>
                      <a:endParaRPr lang="sv-SE" sz="1200">
                        <a:effectLst/>
                        <a:latin typeface="CG Times (WN)"/>
                      </a:endParaRPr>
                    </a:p>
                  </a:txBody>
                  <a:tcPr marL="68580" marR="68580" marT="0" marB="0" anchor="ctr"/>
                </a:tc>
                <a:extLst>
                  <a:ext uri="{0D108BD9-81ED-4DB2-BD59-A6C34878D82A}">
                    <a16:rowId xmlns:a16="http://schemas.microsoft.com/office/drawing/2014/main" val="3598402535"/>
                  </a:ext>
                </a:extLst>
              </a:tr>
              <a:tr h="494427">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network policy management for mobile networks based on NFV scenarios </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32.871</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30%</a:t>
                      </a:r>
                      <a:endParaRPr lang="sv-SE" sz="1200">
                        <a:effectLst/>
                        <a:latin typeface="CG Times (WN)"/>
                      </a:endParaRPr>
                    </a:p>
                  </a:txBody>
                  <a:tcPr marL="68580" marR="68580" marT="0" marB="0" anchor="ctr"/>
                </a:tc>
                <a:tc>
                  <a:txBody>
                    <a:bodyPr/>
                    <a:lstStyle/>
                    <a:p>
                      <a:pPr algn="ctr">
                        <a:spcAft>
                          <a:spcPts val="0"/>
                        </a:spcAft>
                      </a:pPr>
                      <a:r>
                        <a:rPr lang="en-GB" sz="1200">
                          <a:solidFill>
                            <a:srgbClr val="000000"/>
                          </a:solidFill>
                          <a:effectLst/>
                          <a:latin typeface="Arial" panose="020B0604020202020204" pitchFamily="34" charset="0"/>
                        </a:rPr>
                        <a:t>SA#80 (06/2018)</a:t>
                      </a:r>
                      <a:endParaRPr lang="sv-SE" sz="1200">
                        <a:effectLst/>
                        <a:latin typeface="CG Times (WN)"/>
                      </a:endParaRPr>
                    </a:p>
                  </a:txBody>
                  <a:tcPr marL="68580" marR="68580" marT="0" marB="0" anchor="ctr"/>
                </a:tc>
                <a:extLst>
                  <a:ext uri="{0D108BD9-81ED-4DB2-BD59-A6C34878D82A}">
                    <a16:rowId xmlns:a16="http://schemas.microsoft.com/office/drawing/2014/main" val="454596358"/>
                  </a:ext>
                </a:extLst>
              </a:tr>
              <a:tr h="494427">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a:effectLst/>
                          <a:latin typeface="Arial" panose="020B0604020202020204" pitchFamily="34" charset="0"/>
                          <a:ea typeface="SimSun" panose="02010600030101010101" pitchFamily="2" charset="-122"/>
                        </a:rPr>
                        <a:t>Study on System and functional aspects of Energy Efficiency in 5G networks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rPr>
                        <a:t>32.972</a:t>
                      </a:r>
                      <a:endParaRPr lang="sv-SE" sz="1200">
                        <a:effectLst/>
                        <a:latin typeface="CG Times (WN)"/>
                      </a:endParaRPr>
                    </a:p>
                    <a:p>
                      <a:pPr algn="ctr">
                        <a:spcAft>
                          <a:spcPts val="0"/>
                        </a:spcAft>
                      </a:pPr>
                      <a:r>
                        <a:rPr lang="en-GB" sz="1200">
                          <a:solidFill>
                            <a:srgbClr val="000000"/>
                          </a:solidFill>
                          <a:effectLst/>
                          <a:latin typeface="Arial" panose="020B0604020202020204" pitchFamily="34" charset="0"/>
                        </a:rPr>
                        <a:t> </a:t>
                      </a:r>
                      <a:endParaRPr lang="sv-SE" sz="1200">
                        <a:effectLst/>
                        <a:latin typeface="CG Times (WN)"/>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rPr>
                        <a:t>40%</a:t>
                      </a:r>
                      <a:endParaRPr lang="sv-SE" sz="1200" dirty="0">
                        <a:effectLst/>
                        <a:latin typeface="CG Times (WN)"/>
                      </a:endParaRPr>
                    </a:p>
                  </a:txBody>
                  <a:tcPr marL="68580" marR="68580" marT="0" marB="0" anchor="ctr"/>
                </a:tc>
                <a:tc>
                  <a:txBody>
                    <a:bodyPr/>
                    <a:lstStyle/>
                    <a:p>
                      <a:pPr algn="ctr">
                        <a:spcAft>
                          <a:spcPts val="0"/>
                        </a:spcAft>
                      </a:pPr>
                      <a:r>
                        <a:rPr lang="en-GB" sz="1200" dirty="0">
                          <a:solidFill>
                            <a:srgbClr val="000000"/>
                          </a:solidFill>
                          <a:effectLst/>
                          <a:latin typeface="Arial" panose="020B0604020202020204" pitchFamily="34" charset="0"/>
                        </a:rPr>
                        <a:t>SA#80 (06/2018)</a:t>
                      </a:r>
                      <a:endParaRPr lang="sv-SE" sz="1200" dirty="0">
                        <a:effectLst/>
                        <a:latin typeface="CG Times (WN)"/>
                      </a:endParaRPr>
                    </a:p>
                  </a:txBody>
                  <a:tcPr marL="68580" marR="68580" marT="0" marB="0" anchor="ctr"/>
                </a:tc>
                <a:extLst>
                  <a:ext uri="{0D108BD9-81ED-4DB2-BD59-A6C34878D82A}">
                    <a16:rowId xmlns:a16="http://schemas.microsoft.com/office/drawing/2014/main" val="1777944275"/>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59361012"/>
              </p:ext>
            </p:extLst>
          </p:nvPr>
        </p:nvGraphicFramePr>
        <p:xfrm>
          <a:off x="735220" y="659902"/>
          <a:ext cx="9158079" cy="5694847"/>
        </p:xfrm>
        <a:graphic>
          <a:graphicData uri="http://schemas.openxmlformats.org/drawingml/2006/table">
            <a:tbl>
              <a:tblPr firstRow="1" bandRow="1">
                <a:tableStyleId>{5C22544A-7EE6-4342-B048-85BDC9FD1C3A}</a:tableStyleId>
              </a:tblPr>
              <a:tblGrid>
                <a:gridCol w="760523">
                  <a:extLst>
                    <a:ext uri="{9D8B030D-6E8A-4147-A177-3AD203B41FA5}">
                      <a16:colId xmlns:a16="http://schemas.microsoft.com/office/drawing/2014/main" val="570476699"/>
                    </a:ext>
                  </a:extLst>
                </a:gridCol>
                <a:gridCol w="4960626">
                  <a:extLst>
                    <a:ext uri="{9D8B030D-6E8A-4147-A177-3AD203B41FA5}">
                      <a16:colId xmlns:a16="http://schemas.microsoft.com/office/drawing/2014/main" val="2618836924"/>
                    </a:ext>
                  </a:extLst>
                </a:gridCol>
                <a:gridCol w="1123561">
                  <a:extLst>
                    <a:ext uri="{9D8B030D-6E8A-4147-A177-3AD203B41FA5}">
                      <a16:colId xmlns:a16="http://schemas.microsoft.com/office/drawing/2014/main" val="3016348962"/>
                    </a:ext>
                  </a:extLst>
                </a:gridCol>
                <a:gridCol w="1066826">
                  <a:extLst>
                    <a:ext uri="{9D8B030D-6E8A-4147-A177-3AD203B41FA5}">
                      <a16:colId xmlns:a16="http://schemas.microsoft.com/office/drawing/2014/main" val="3690116950"/>
                    </a:ext>
                  </a:extLst>
                </a:gridCol>
                <a:gridCol w="1246543">
                  <a:extLst>
                    <a:ext uri="{9D8B030D-6E8A-4147-A177-3AD203B41FA5}">
                      <a16:colId xmlns:a16="http://schemas.microsoft.com/office/drawing/2014/main" val="2952368263"/>
                    </a:ext>
                  </a:extLst>
                </a:gridCol>
              </a:tblGrid>
              <a:tr h="5742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22193">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S5-175040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NGMN cc SA5 on requirement of lifecycle management for 3GPP service based architecture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Liaison Statement from ETSI NTECH  to 3GPP SA5 and SA2 on GANA instantiation in the  Core  and Backhaul network parts of the 3GPP Architecture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NTECH AFI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CT1 cc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C1-173571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CT1 cc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C1-173572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CT3 to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C3-174339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CT4 to SA5 on Charging support for Control and User Plane Separation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C4-174324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CT3/CT4 to SA5 on Conclusion on Service Based Architecture Protocol Selection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C3-174370,C4-174343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TSG CT cc SA5 on Evolution of IMSI format and E.212 Recommendation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CP-172153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4225117"/>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RAN3 to SA5 on support of Trace and MDT in NG-RAN in rel-15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R3-173422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Lsfrom SA2 to SA5  on progress of Network Slicing related 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S2-176505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22643961"/>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52936136"/>
                  </a:ext>
                </a:extLst>
              </a:tr>
              <a:tr h="322193">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RAN2 to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R2-1706153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49423698"/>
                  </a:ext>
                </a:extLst>
              </a:tr>
              <a:tr h="322193">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S5-175052</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EUTRAN sharing enhancement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S2-173701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S5-175461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65373938"/>
                  </a:ext>
                </a:extLst>
              </a:tr>
            </a:tbl>
          </a:graphicData>
        </a:graphic>
      </p:graphicFrame>
    </p:spTree>
    <p:extLst>
      <p:ext uri="{BB962C8B-B14F-4D97-AF65-F5344CB8AC3E}">
        <p14:creationId xmlns:p14="http://schemas.microsoft.com/office/powerpoint/2010/main" val="2393055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(2/4)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998847295"/>
              </p:ext>
            </p:extLst>
          </p:nvPr>
        </p:nvGraphicFramePr>
        <p:xfrm>
          <a:off x="1052720" y="1117388"/>
          <a:ext cx="8992979" cy="4699583"/>
        </p:xfrm>
        <a:graphic>
          <a:graphicData uri="http://schemas.openxmlformats.org/drawingml/2006/table">
            <a:tbl>
              <a:tblPr firstRow="1" bandRow="1">
                <a:tableStyleId>{5C22544A-7EE6-4342-B048-85BDC9FD1C3A}</a:tableStyleId>
              </a:tblPr>
              <a:tblGrid>
                <a:gridCol w="746812">
                  <a:extLst>
                    <a:ext uri="{9D8B030D-6E8A-4147-A177-3AD203B41FA5}">
                      <a16:colId xmlns:a16="http://schemas.microsoft.com/office/drawing/2014/main" val="570476699"/>
                    </a:ext>
                  </a:extLst>
                </a:gridCol>
                <a:gridCol w="4871197">
                  <a:extLst>
                    <a:ext uri="{9D8B030D-6E8A-4147-A177-3AD203B41FA5}">
                      <a16:colId xmlns:a16="http://schemas.microsoft.com/office/drawing/2014/main" val="2618836924"/>
                    </a:ext>
                  </a:extLst>
                </a:gridCol>
                <a:gridCol w="1103306">
                  <a:extLst>
                    <a:ext uri="{9D8B030D-6E8A-4147-A177-3AD203B41FA5}">
                      <a16:colId xmlns:a16="http://schemas.microsoft.com/office/drawing/2014/main" val="3016348962"/>
                    </a:ext>
                  </a:extLst>
                </a:gridCol>
                <a:gridCol w="1047594">
                  <a:extLst>
                    <a:ext uri="{9D8B030D-6E8A-4147-A177-3AD203B41FA5}">
                      <a16:colId xmlns:a16="http://schemas.microsoft.com/office/drawing/2014/main" val="3690116950"/>
                    </a:ext>
                  </a:extLst>
                </a:gridCol>
                <a:gridCol w="1224070">
                  <a:extLst>
                    <a:ext uri="{9D8B030D-6E8A-4147-A177-3AD203B41FA5}">
                      <a16:colId xmlns:a16="http://schemas.microsoft.com/office/drawing/2014/main" val="2952368263"/>
                    </a:ext>
                  </a:extLst>
                </a:gridCol>
              </a:tblGrid>
              <a:tr h="493343">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27681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S5-175053</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Stage 2 completion on introduction of WLAN as alternative technology for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Direct Discovery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S2-172506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RAN3 to SA5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R3-171382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15519125"/>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SA3 cc SA5 Reply LS on Security for T8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S3-172076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00126842"/>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MEF Forum to SA5 on MEF Forum Work on 5G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S5-175407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6482590"/>
                  </a:ext>
                </a:extLst>
              </a:tr>
              <a:tr h="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progress of measurement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Managing EM IP address provided to VNF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SA4 to SA5 on adding new service type in QMC reporting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S4-170952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RAN2 progress of QoE Measurement Collection in LTE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R2-1712035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S5-175293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LS from RAN2 cc SA5 to RAN3 on MDT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R2-1712041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27681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S5-175324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from ETSI NFV cc SA5 on lifecycle management for 3GPP service based architecture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27681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S5-175351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to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S5-175494</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bl>
          </a:graphicData>
        </a:graphic>
      </p:graphicFrame>
    </p:spTree>
    <p:extLst>
      <p:ext uri="{BB962C8B-B14F-4D97-AF65-F5344CB8AC3E}">
        <p14:creationId xmlns:p14="http://schemas.microsoft.com/office/powerpoint/2010/main" val="88302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(3/4)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544171718"/>
              </p:ext>
            </p:extLst>
          </p:nvPr>
        </p:nvGraphicFramePr>
        <p:xfrm>
          <a:off x="1052720" y="1511088"/>
          <a:ext cx="9002524" cy="38978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S5-176043</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NGMN to SA5 on NGMN “RAN functional split and x-haul” work item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NGMN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24554"/>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RAN3 to SA5 on 5G specification of PSy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C3-175295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39015415"/>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OMA to 3GPP SA5 on improvements on AVP definition for CPM Charging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OMA</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7750481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Liaison Statement from ETSI NTECH to 3GPP SA5 and SA2 on GANA instantiation in the Core and Backhaul network parts of the 3GPP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29744473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Reply LS from CT4 to SA5 on Charging support for Control and User Plane Separation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C4-174324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3885533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support of Trace and MDT in NG-RAN in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R3-173422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649318591"/>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 from RAN3 to SA5 on Collection Period correction for MDT M3 measurement in eUTRAN</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R3-171382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8422511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 LSOut reply from ETSI NFV cc SA5 on lifecycle management for 3GPP service based architecture</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98958220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(4/4)</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409034503"/>
              </p:ext>
            </p:extLst>
          </p:nvPr>
        </p:nvGraphicFramePr>
        <p:xfrm>
          <a:off x="1097654" y="1848595"/>
          <a:ext cx="9002524" cy="256055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S5-176051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BBF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Cooperation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Slicing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Broadband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S5-176563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229104399"/>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MEF forum to SA5 on MEF Forum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on 5G</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MEF Forum</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S5-176383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4197239296"/>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GSMA to 3GPP SA2 and SA5 on Differentiation of LTE-M (eMTC) traffic from other LTE data traffic</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GSMA </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noted</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680333132"/>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Reply LS on 5G Charging Study Phase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C4-175223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989602407"/>
                  </a:ext>
                </a:extLst>
              </a:tr>
              <a:tr h="357149">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C4-175354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3967616812"/>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986712742"/>
              </p:ext>
            </p:extLst>
          </p:nvPr>
        </p:nvGraphicFramePr>
        <p:xfrm>
          <a:off x="848111" y="1485728"/>
          <a:ext cx="9859655" cy="413319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S5-175299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SA2 to SA5 on Stage 2 completion on introduction of WLAN as alternative technology for </a:t>
                      </a:r>
                      <a:r>
                        <a:rPr lang="en-GB" sz="1200"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1200" dirty="0">
                          <a:effectLst/>
                          <a:latin typeface="Arial" panose="020B0604020202020204" pitchFamily="34" charset="0"/>
                          <a:ea typeface="Times New Roman" panose="02020603050405020304" pitchFamily="18" charset="0"/>
                          <a:cs typeface="Times New Roman" panose="02020603050405020304" pitchFamily="18" charset="0"/>
                        </a:rPr>
                        <a:t> Direct Discovery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CT1,CT4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S5-175461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SA2 to SA5 on EUTRAN sharing enhancement</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RAN2,RAN3,RAN,SA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79037754"/>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Resubmitted 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3GPP SA, 3GPP 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to SA5 on NGMN Paper on 5G End-to-End Architecture Framework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NGMN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S5-175351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S5-175495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Resubmitted LS from RAN2 to SA5 on supported features by 5GC for E-UTRA connected to 5G CN</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RAN2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SA1, SA2, CT1, RAN3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S5-175051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S5-176300</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Reply to: LS from CT4 to SA5 on Sx protocol extension to support Credit Pool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S5-176297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70780085"/>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S5-176307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32.869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AVPs range numbers for Rel-15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S5-176335</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Collection Period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correction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MDT M3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eUTRAN</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S5-176369</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LS from CT4 to SA5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on 5G Charging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Study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Phase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1 on N4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S5-176296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4328899"/>
                  </a:ext>
                </a:extLst>
              </a:tr>
            </a:tbl>
          </a:graphicData>
        </a:graphic>
      </p:graphicFrame>
    </p:spTree>
    <p:extLst>
      <p:ext uri="{BB962C8B-B14F-4D97-AF65-F5344CB8AC3E}">
        <p14:creationId xmlns:p14="http://schemas.microsoft.com/office/powerpoint/2010/main" val="1566479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30604368"/>
              </p:ext>
            </p:extLst>
          </p:nvPr>
        </p:nvGraphicFramePr>
        <p:xfrm>
          <a:off x="848111" y="1485728"/>
          <a:ext cx="9859655" cy="3864230"/>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308588">
                  <a:extLst>
                    <a:ext uri="{9D8B030D-6E8A-4147-A177-3AD203B41FA5}">
                      <a16:colId xmlns:a16="http://schemas.microsoft.com/office/drawing/2014/main" val="3016348962"/>
                    </a:ext>
                  </a:extLst>
                </a:gridCol>
                <a:gridCol w="1042363">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416827">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S5-176381</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Liaison Statement from ETSI NTECH to 3GPP SA5 and SA2 on GANA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instantiation</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in the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Core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Backhaul</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network</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parts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the 3GPP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Architecture</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TC NTECH</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S5-176046</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324072928"/>
                  </a:ext>
                </a:extLst>
              </a:tr>
              <a:tr h="351460">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S5-176409</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LS on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attributes</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for QoE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measurement</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collection</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RAN2,RAN3,SA4</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127939988"/>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S5-176437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ITU-T SG2 on progress of methodology</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ITU-T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38443297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S5-176467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to CT4 on TR 32.870 sent to SA for information and approval</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endParaRPr lang="sv-SE" sz="1200">
                        <a:effectLst/>
                        <a:latin typeface="Times New Roman" panose="02020603050405020304" pitchFamily="18" charset="0"/>
                      </a:endParaRPr>
                    </a:p>
                  </a:txBody>
                  <a:tcPr marL="9525" marR="9525" marT="9525" marB="9525"/>
                </a:tc>
                <a:extLst>
                  <a:ext uri="{0D108BD9-81ED-4DB2-BD59-A6C34878D82A}">
                    <a16:rowId xmlns:a16="http://schemas.microsoft.com/office/drawing/2014/main" val="1912629350"/>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S5-176477</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Reply</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to: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Resubmitted</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LS from RAN3 to SA5 on support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of</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t>
                      </a:r>
                      <a:r>
                        <a:rPr lang="sv-SE" sz="1200" dirty="0" err="1">
                          <a:solidFill>
                            <a:srgbClr val="000000"/>
                          </a:solidFill>
                          <a:effectLst/>
                          <a:latin typeface="Arial" panose="020B0604020202020204" pitchFamily="34" charset="0"/>
                          <a:ea typeface="Calibri" panose="020F0502020204030204" pitchFamily="34" charset="0"/>
                          <a:cs typeface="Calibri" panose="020F0502020204030204" pitchFamily="34" charset="0"/>
                        </a:rPr>
                        <a:t>Trace</a:t>
                      </a: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 and MDT in NG-RAN in rel-15</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RAN3, CT4</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RAN2</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S5-176048</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884328899"/>
                  </a:ext>
                </a:extLst>
              </a:tr>
              <a:tr h="351460">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S5-176550</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LS on gaps identified in ETSI GS NFV-IFA 013</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ETSI ISG NFV IFA WG</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a:spcAft>
                          <a:spcPts val="0"/>
                        </a:spcAft>
                      </a:pPr>
                      <a:r>
                        <a:rPr lang="sv-SE" sz="1200" dirty="0">
                          <a:solidFill>
                            <a:srgbClr val="000000"/>
                          </a:solidFill>
                          <a:effectLst/>
                          <a:latin typeface="Arial" panose="020B0604020202020204" pitchFamily="34" charset="0"/>
                          <a:ea typeface="Calibri" panose="020F0502020204030204" pitchFamily="34" charset="0"/>
                          <a:cs typeface="Calibri" panose="020F0502020204030204" pitchFamily="34" charset="0"/>
                        </a:rPr>
                        <a:t>-</a:t>
                      </a:r>
                      <a:endParaRPr lang="sv-SE" sz="1200" dirty="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extLst>
                  <a:ext uri="{0D108BD9-81ED-4DB2-BD59-A6C34878D82A}">
                    <a16:rowId xmlns:a16="http://schemas.microsoft.com/office/drawing/2014/main" val="1029587297"/>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S5-176383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Resubmitted LS from MEF forum to SA5 on MEF Forum Work on 5G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MEF Forum</a:t>
                      </a:r>
                    </a:p>
                  </a:txBody>
                  <a:tcPr marL="9525" marR="9525" marT="9525" marB="9525"/>
                </a:tc>
                <a:tc>
                  <a:txBody>
                    <a:bodyPr/>
                    <a:lstStyle/>
                    <a:p>
                      <a:pPr>
                        <a:spcAft>
                          <a:spcPts val="0"/>
                        </a:spcAft>
                      </a:pPr>
                      <a:endParaRPr lang="sv-SE" sz="1200" kern="120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S5-175056</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4274972881"/>
                  </a:ext>
                </a:extLst>
              </a:tr>
              <a:tr h="351460">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S5-176563</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900"/>
                        </a:spcAft>
                      </a:pPr>
                      <a:r>
                        <a:rPr lang="en-GB" sz="1200" dirty="0">
                          <a:solidFill>
                            <a:srgbClr val="000000"/>
                          </a:solidFill>
                          <a:effectLst/>
                          <a:latin typeface="Arial" panose="020B0604020202020204" pitchFamily="34" charset="0"/>
                          <a:ea typeface="SimSun" panose="02010600030101010101" pitchFamily="2" charset="-122"/>
                        </a:rPr>
                        <a:t>Reply to: Ls from BBF to SA5 on Cooperation on Network Slicing</a:t>
                      </a:r>
                      <a:endParaRPr lang="sv-SE" sz="1200" dirty="0">
                        <a:effectLst/>
                        <a:latin typeface="Times New Roman" panose="02020603050405020304" pitchFamily="18" charset="0"/>
                        <a:ea typeface="SimSun" panose="02010600030101010101" pitchFamily="2" charset="-122"/>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BBF</a:t>
                      </a: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RAN3</a:t>
                      </a:r>
                    </a:p>
                  </a:txBody>
                  <a:tcPr marL="9525" marR="9525" marT="9525" marB="9525"/>
                </a:tc>
                <a:tc>
                  <a:txBody>
                    <a:bodyPr/>
                    <a:lstStyle/>
                    <a:p>
                      <a:r>
                        <a:rPr lang="en-GB" sz="1200" kern="1200" dirty="0">
                          <a:solidFill>
                            <a:srgbClr val="000000"/>
                          </a:solidFill>
                          <a:effectLst/>
                          <a:latin typeface="Arial" panose="020B0604020202020204" pitchFamily="34" charset="0"/>
                          <a:ea typeface="SimSun" panose="02010600030101010101" pitchFamily="2" charset="-122"/>
                          <a:cs typeface="+mn-cs"/>
                        </a:rPr>
                        <a:t>S5-176051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extLst>
                  <a:ext uri="{0D108BD9-81ED-4DB2-BD59-A6C34878D82A}">
                    <a16:rowId xmlns:a16="http://schemas.microsoft.com/office/drawing/2014/main" val="2166311446"/>
                  </a:ext>
                </a:extLst>
              </a:tr>
              <a:tr h="351460">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S5-176500</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LS on roles related to network slicing management </a:t>
                      </a:r>
                    </a:p>
                    <a:p>
                      <a:pPr>
                        <a:spcAft>
                          <a:spcPts val="0"/>
                        </a:spcAft>
                      </a:pPr>
                      <a:r>
                        <a:rPr lang="en-GB" sz="1200" i="1" kern="1200" dirty="0">
                          <a:solidFill>
                            <a:srgbClr val="000000"/>
                          </a:solidFill>
                          <a:effectLst/>
                          <a:latin typeface="Arial" panose="020B0604020202020204" pitchFamily="34" charset="0"/>
                          <a:ea typeface="SimSun" panose="02010600030101010101" pitchFamily="2" charset="-122"/>
                          <a:cs typeface="+mn-cs"/>
                        </a:rPr>
                        <a:t>(under email approval)</a:t>
                      </a:r>
                      <a:endParaRPr lang="sv-SE" sz="1200" i="1"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3GPP SA1, GSMA</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9525" marR="9525" marT="9525" marB="9525"/>
                </a:tc>
                <a:tc>
                  <a:txBody>
                    <a:bodyPr/>
                    <a:lstStyle/>
                    <a:p>
                      <a:pPr>
                        <a:spcAft>
                          <a:spcPts val="0"/>
                        </a:spcAft>
                      </a:pPr>
                      <a:r>
                        <a:rPr lang="sv-SE" sz="1200" kern="1200" dirty="0">
                          <a:solidFill>
                            <a:srgbClr val="000000"/>
                          </a:solidFill>
                          <a:effectLst/>
                          <a:latin typeface="Arial" panose="020B0604020202020204" pitchFamily="34" charset="0"/>
                          <a:ea typeface="SimSun" panose="02010600030101010101" pitchFamily="2" charset="-122"/>
                          <a:cs typeface="+mn-cs"/>
                        </a:rPr>
                        <a:t>SA</a:t>
                      </a:r>
                    </a:p>
                  </a:txBody>
                  <a:tcPr marL="9525" marR="9525" marT="9525" marB="9525"/>
                </a:tc>
                <a:tc>
                  <a:txBody>
                    <a:bodyPr/>
                    <a:lstStyle/>
                    <a:p>
                      <a:endParaRPr lang="sv-SE" sz="1200" dirty="0">
                        <a:effectLst/>
                        <a:latin typeface="Times New Roman" panose="02020603050405020304" pitchFamily="18" charset="0"/>
                      </a:endParaRPr>
                    </a:p>
                  </a:txBody>
                  <a:tcPr marL="9525" marR="9525" marT="9525" marB="9525"/>
                </a:tc>
                <a:extLst>
                  <a:ext uri="{0D108BD9-81ED-4DB2-BD59-A6C34878D82A}">
                    <a16:rowId xmlns:a16="http://schemas.microsoft.com/office/drawing/2014/main" val="1547537252"/>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5038559"/>
              </p:ext>
            </p:extLst>
          </p:nvPr>
        </p:nvGraphicFramePr>
        <p:xfrm>
          <a:off x="1311403" y="1879238"/>
          <a:ext cx="7972744" cy="1772219"/>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400" b="0" i="0" u="none" strike="noStrike" dirty="0">
                          <a:solidFill>
                            <a:srgbClr val="000000"/>
                          </a:solidFill>
                          <a:effectLst/>
                          <a:latin typeface="Arial" panose="020B0604020202020204" pitchFamily="34" charset="0"/>
                        </a:rPr>
                        <a:t>SP-170962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Rel-12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400" b="0" i="0" u="none" strike="noStrike">
                          <a:solidFill>
                            <a:srgbClr val="000000"/>
                          </a:solidFill>
                          <a:effectLst/>
                          <a:latin typeface="Arial" panose="020B0604020202020204" pitchFamily="34" charset="0"/>
                        </a:rPr>
                        <a:t>SP-170964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Rel-14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400" b="0" i="0" u="none" strike="noStrike">
                          <a:solidFill>
                            <a:srgbClr val="000000"/>
                          </a:solidFill>
                          <a:effectLst/>
                          <a:latin typeface="Arial" panose="020B0604020202020204" pitchFamily="34" charset="0"/>
                        </a:rPr>
                        <a:t>SP-170965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400" b="0" i="0" u="none" strike="noStrike" dirty="0">
                          <a:solidFill>
                            <a:srgbClr val="000000"/>
                          </a:solidFill>
                          <a:effectLst/>
                          <a:latin typeface="Arial" panose="020B0604020202020204" pitchFamily="34" charset="0"/>
                        </a:rPr>
                        <a:t>Rel-15 </a:t>
                      </a:r>
                      <a:r>
                        <a:rPr lang="fi-FI" sz="1400" b="0" i="0" u="none" strike="noStrike" dirty="0" err="1">
                          <a:solidFill>
                            <a:srgbClr val="000000"/>
                          </a:solidFill>
                          <a:effectLst/>
                          <a:latin typeface="Arial" panose="020B0604020202020204" pitchFamily="34" charset="0"/>
                        </a:rPr>
                        <a:t>CRs</a:t>
                      </a:r>
                      <a:r>
                        <a:rPr lang="fi-FI" sz="1400" b="0" i="0" u="none" strike="noStrike" dirty="0">
                          <a:solidFill>
                            <a:srgbClr val="000000"/>
                          </a:solidFill>
                          <a:effectLst/>
                          <a:latin typeface="Arial" panose="020B0604020202020204" pitchFamily="34" charset="0"/>
                        </a:rPr>
                        <a:t> on TEI (TEI15)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7984940"/>
              </p:ext>
            </p:extLst>
          </p:nvPr>
        </p:nvGraphicFramePr>
        <p:xfrm>
          <a:off x="1460347" y="2059119"/>
          <a:ext cx="7972744" cy="262694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aspects of EDCE5: PS Charging enhancements to support 5G New Radio via Dual Connectivity (EDCE5-CH)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aspects of NAPS (NAPS-CH)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Charging for enhancement to Flexible Mobile Service Steering (eFMSS_CH)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SP-171005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Rel-13 CRs on ULI and release causes for charging enhancement for VoLTE (ULRELC-CH)</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85954952"/>
                  </a:ext>
                </a:extLst>
              </a:tr>
              <a:tr h="425435">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SP-171011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CR Rel-15 32.277 Add charging description for WLAN-based </a:t>
                      </a:r>
                      <a:r>
                        <a:rPr lang="en-US" sz="1400" b="0" i="0" u="none" strike="noStrike" kern="1200" dirty="0" err="1">
                          <a:solidFill>
                            <a:srgbClr val="000000"/>
                          </a:solidFill>
                          <a:effectLst/>
                          <a:latin typeface="Arial" panose="020B0604020202020204" pitchFamily="34" charset="0"/>
                          <a:ea typeface="+mn-ea"/>
                          <a:cs typeface="+mn-cs"/>
                        </a:rPr>
                        <a:t>ProSe</a:t>
                      </a:r>
                      <a:r>
                        <a:rPr lang="en-US" sz="1400" b="0" i="0" u="none" strike="noStrike" kern="1200" dirty="0">
                          <a:solidFill>
                            <a:srgbClr val="000000"/>
                          </a:solidFill>
                          <a:effectLst/>
                          <a:latin typeface="Arial" panose="020B0604020202020204" pitchFamily="34" charset="0"/>
                          <a:ea typeface="+mn-ea"/>
                          <a:cs typeface="+mn-cs"/>
                        </a:rPr>
                        <a:t>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50540066"/>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33078668"/>
              </p:ext>
            </p:extLst>
          </p:nvPr>
        </p:nvGraphicFramePr>
        <p:xfrm>
          <a:off x="1128524" y="2073555"/>
          <a:ext cx="9230128" cy="1908456"/>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4232">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32.869 "Study on Overload Control for Diameter Charging Applications“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Information and </a:t>
                      </a:r>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14232">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SP-170976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32.899 "Study on Charging Aspects of 5G System Architecture Phase 1“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88218246"/>
                  </a:ext>
                </a:extLst>
              </a:tr>
              <a:tr h="514232">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TR 32.870 "Study on forward compatibility for 3GPP Diameter Charging Applications“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Information and </a:t>
                      </a:r>
                      <a:r>
                        <a:rPr lang="sv-SE" sz="1400" b="0" i="0" u="none" strike="noStrike" kern="1200" dirty="0" err="1">
                          <a:solidFill>
                            <a:srgbClr val="000000"/>
                          </a:solidFill>
                          <a:effectLst/>
                          <a:latin typeface="Arial" panose="020B0604020202020204" pitchFamily="34" charset="0"/>
                          <a:ea typeface="+mn-ea"/>
                          <a:cs typeface="+mn-cs"/>
                        </a:rPr>
                        <a:t>Approval</a:t>
                      </a:r>
                      <a:endParaRPr lang="en-US" sz="1400" b="0" i="0" u="none" strike="noStrike" kern="1200" dirty="0">
                        <a:solidFill>
                          <a:srgbClr val="000000"/>
                        </a:solidFill>
                        <a:effectLst/>
                        <a:latin typeface="Arial" panose="020B0604020202020204" pitchFamily="34" charset="0"/>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52563426"/>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16093735"/>
              </p:ext>
            </p:extLst>
          </p:nvPr>
        </p:nvGraphicFramePr>
        <p:xfrm>
          <a:off x="1384176" y="2006327"/>
          <a:ext cx="8290169" cy="279690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Charging for WLAN-based Prose Direct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Revised WID on Charging Enhancement for eFMSS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51091271"/>
                  </a:ext>
                </a:extLst>
              </a:tr>
              <a:tr h="486229">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Service Based Interface for 5G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55390191"/>
                  </a:ext>
                </a:extLst>
              </a:tr>
              <a:tr h="486229">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SP-170952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New WID on Data Charging in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86217475"/>
                  </a:ext>
                </a:extLst>
              </a:tr>
              <a:tr h="486229">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SP-170953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Revised SID on Charging Aspects of 5G System Architecture Phase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6959577"/>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914239" y="1201004"/>
            <a:ext cx="8412565" cy="5104261"/>
          </a:xfrm>
        </p:spPr>
        <p:txBody>
          <a:bodyPr/>
          <a:lstStyle/>
          <a:p>
            <a:pPr marL="457200" lvl="1" indent="0">
              <a:lnSpc>
                <a:spcPct val="80000"/>
              </a:lnSpc>
              <a:buNone/>
              <a:defRPr/>
            </a:pPr>
            <a:endParaRPr lang="en-US" sz="2000" dirty="0"/>
          </a:p>
          <a:p>
            <a:r>
              <a:rPr lang="en-GB" altLang="zh-CN" sz="2800" dirty="0"/>
              <a:t>Open Mobile Alliance (OMA) </a:t>
            </a:r>
          </a:p>
          <a:p>
            <a:pPr lvl="1">
              <a:lnSpc>
                <a:spcPct val="80000"/>
              </a:lnSpc>
              <a:defRPr/>
            </a:pPr>
            <a:r>
              <a:rPr lang="en-GB" altLang="zh-CN" sz="2400" dirty="0">
                <a:ea typeface="+mn-ea"/>
                <a:cs typeface="+mn-cs"/>
              </a:rPr>
              <a:t>OMA ARC maintains the OMA Data Definition Specification (DDS) based on the SA5 specification for Diameter AVP code definitions (TS 32.299).</a:t>
            </a:r>
          </a:p>
          <a:p>
            <a:pPr lvl="1">
              <a:lnSpc>
                <a:spcPct val="80000"/>
              </a:lnSpc>
              <a:defRPr/>
            </a:pPr>
            <a:r>
              <a:rPr lang="en-US" sz="2400" dirty="0">
                <a:ea typeface="+mn-ea"/>
                <a:cs typeface="+mn-cs"/>
              </a:rPr>
              <a:t>TS 32.299 </a:t>
            </a:r>
            <a:r>
              <a:rPr lang="en-US" sz="2400" dirty="0" err="1">
                <a:ea typeface="+mn-ea"/>
                <a:cs typeface="+mn-cs"/>
              </a:rPr>
              <a:t>PoC</a:t>
            </a:r>
            <a:r>
              <a:rPr lang="en-US" sz="2400" dirty="0">
                <a:ea typeface="+mn-ea"/>
                <a:cs typeface="+mn-cs"/>
              </a:rPr>
              <a:t>-Server-Role AVP definition has been extended for OMA CPM group charging.</a:t>
            </a:r>
            <a:endParaRPr lang="en-GB" sz="2400" dirty="0">
              <a:ea typeface="+mn-ea"/>
              <a:cs typeface="+mn-cs"/>
            </a:endParaRPr>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 </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29709333"/>
              </p:ext>
            </p:extLst>
          </p:nvPr>
        </p:nvGraphicFramePr>
        <p:xfrm>
          <a:off x="1412700" y="1826289"/>
          <a:ext cx="8385127" cy="2307287"/>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SP-170972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Rel-8 CRs on OAM (OAM8)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marL="0" algn="l" defTabSz="1219170" rtl="0" eaLnBrk="1" fontAlgn="t" latinLnBrk="0" hangingPunct="1"/>
                      <a:r>
                        <a:rPr lang="sv-SE" sz="1400" b="0" i="0" u="none" strike="noStrike" kern="1200" dirty="0">
                          <a:solidFill>
                            <a:srgbClr val="000000"/>
                          </a:solidFill>
                          <a:effectLst/>
                          <a:latin typeface="Arial" panose="020B0604020202020204" pitchFamily="34" charset="0"/>
                          <a:ea typeface="+mn-ea"/>
                          <a:cs typeface="+mn-cs"/>
                        </a:rPr>
                        <a:t>SP-170968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Rel-15 CRs on Self-Organizing Networks (SON) for Active Antenna System (AAS) deployment management (OAM_SON_AAS)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marL="0" algn="l" defTabSz="1219170" rtl="0" eaLnBrk="1" fontAlgn="t" latinLnBrk="0" hangingPunct="1"/>
                      <a:r>
                        <a:rPr lang="sv-SE" sz="1400" b="0" i="0" u="none" strike="noStrike" kern="1200">
                          <a:solidFill>
                            <a:srgbClr val="000000"/>
                          </a:solidFill>
                          <a:effectLst/>
                          <a:latin typeface="Arial" panose="020B0604020202020204" pitchFamily="34" charset="0"/>
                          <a:ea typeface="+mn-ea"/>
                          <a:cs typeface="+mn-cs"/>
                        </a:rPr>
                        <a:t>SP-170969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t" latinLnBrk="0" hangingPunct="1"/>
                      <a:r>
                        <a:rPr lang="en-US" sz="1400" b="0" i="0" u="none" strike="noStrike" kern="1200" dirty="0">
                          <a:solidFill>
                            <a:srgbClr val="000000"/>
                          </a:solidFill>
                          <a:effectLst/>
                          <a:latin typeface="Arial" panose="020B0604020202020204" pitchFamily="34" charset="0"/>
                          <a:ea typeface="+mn-ea"/>
                          <a:cs typeface="+mn-cs"/>
                        </a:rPr>
                        <a:t>Rel-14 CRs on Configuration Management for mobile networks that include virtualized network functions (OAM14-MAMO_VNF-CM)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9594949"/>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73252235"/>
              </p:ext>
            </p:extLst>
          </p:nvPr>
        </p:nvGraphicFramePr>
        <p:xfrm>
          <a:off x="545911" y="1542535"/>
          <a:ext cx="9403307" cy="4106697"/>
        </p:xfrm>
        <a:graphic>
          <a:graphicData uri="http://schemas.openxmlformats.org/drawingml/2006/table">
            <a:tbl>
              <a:tblPr/>
              <a:tblGrid>
                <a:gridCol w="1091821">
                  <a:extLst>
                    <a:ext uri="{9D8B030D-6E8A-4147-A177-3AD203B41FA5}">
                      <a16:colId xmlns:a16="http://schemas.microsoft.com/office/drawing/2014/main" val="20000"/>
                    </a:ext>
                  </a:extLst>
                </a:gridCol>
                <a:gridCol w="6318913">
                  <a:extLst>
                    <a:ext uri="{9D8B030D-6E8A-4147-A177-3AD203B41FA5}">
                      <a16:colId xmlns:a16="http://schemas.microsoft.com/office/drawing/2014/main" val="20001"/>
                    </a:ext>
                  </a:extLst>
                </a:gridCol>
                <a:gridCol w="1992573">
                  <a:extLst>
                    <a:ext uri="{9D8B030D-6E8A-4147-A177-3AD203B41FA5}">
                      <a16:colId xmlns:a16="http://schemas.microsoft.com/office/drawing/2014/main" val="3746330575"/>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400" b="0" i="0" u="none" strike="noStrike" dirty="0">
                          <a:solidFill>
                            <a:srgbClr val="000000"/>
                          </a:solidFill>
                          <a:effectLst/>
                          <a:latin typeface="Arial" panose="020B0604020202020204" pitchFamily="34" charset="0"/>
                        </a:rPr>
                        <a:t>SP-170973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28.802 "Study on management aspects of next generation network  architecture and features“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400" b="0" i="0" u="none" strike="noStrike">
                          <a:solidFill>
                            <a:srgbClr val="000000"/>
                          </a:solidFill>
                          <a:effectLst/>
                          <a:latin typeface="Arial" panose="020B0604020202020204" pitchFamily="34" charset="0"/>
                        </a:rPr>
                        <a:t>SP-170974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32.880 "Study on implementation for the partitioning of Itf-N“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400" b="0" i="0" u="none" strike="noStrike" dirty="0">
                          <a:solidFill>
                            <a:srgbClr val="000000"/>
                          </a:solidFill>
                          <a:effectLst/>
                          <a:latin typeface="Arial" panose="020B0604020202020204" pitchFamily="34" charset="0"/>
                        </a:rPr>
                        <a:t>SP-170978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28.304 "Control and monitoring of Power, Energy and Environmental (PEE) parameters Integration Reference Point (IRP); Requirements"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400" b="0" i="0" u="none" strike="noStrike">
                          <a:solidFill>
                            <a:srgbClr val="000000"/>
                          </a:solidFill>
                          <a:effectLst/>
                          <a:latin typeface="Arial" panose="020B0604020202020204" pitchFamily="34" charset="0"/>
                        </a:rPr>
                        <a:t>SP-170979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28.305 "Control and monitoring of Power, Energy and Environmental (PEE) parameters Integration Reference Point (IRP); Information Service (IS)"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5817543"/>
                  </a:ext>
                </a:extLst>
              </a:tr>
              <a:tr h="393539">
                <a:tc>
                  <a:txBody>
                    <a:bodyPr/>
                    <a:lstStyle/>
                    <a:p>
                      <a:pPr algn="l" fontAlgn="t"/>
                      <a:r>
                        <a:rPr lang="sv-SE" sz="1400" b="0" i="0" u="none" strike="noStrike">
                          <a:solidFill>
                            <a:srgbClr val="000000"/>
                          </a:solidFill>
                          <a:effectLst/>
                          <a:latin typeface="Arial" panose="020B0604020202020204" pitchFamily="34" charset="0"/>
                        </a:rPr>
                        <a:t>SP-170980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TS 28.306 "Control and monitoring of Power, Energy and Environmental (PEE) parameters Integration Reference Point (IRP); Solution Set (SS) definitions"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1126837"/>
                  </a:ext>
                </a:extLst>
              </a:tr>
              <a:tr h="393539">
                <a:tc>
                  <a:txBody>
                    <a:bodyPr/>
                    <a:lstStyle/>
                    <a:p>
                      <a:pPr algn="l" fontAlgn="t"/>
                      <a:r>
                        <a:rPr lang="sv-SE" sz="1400" b="0" i="0" u="none" strike="noStrike">
                          <a:solidFill>
                            <a:srgbClr val="000000"/>
                          </a:solidFill>
                          <a:effectLst/>
                          <a:latin typeface="Arial" panose="020B0604020202020204" pitchFamily="34" charset="0"/>
                        </a:rPr>
                        <a:t>SP-170981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32.866 "Study on a RESTful HTTP-based Solution Set (SS)"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0306292"/>
                  </a:ext>
                </a:extLst>
              </a:tr>
              <a:tr h="393539">
                <a:tc>
                  <a:txBody>
                    <a:bodyPr/>
                    <a:lstStyle/>
                    <a:p>
                      <a:pPr algn="l" fontAlgn="t"/>
                      <a:r>
                        <a:rPr lang="sv-SE" sz="1400" b="0" i="0" u="none" strike="noStrike">
                          <a:solidFill>
                            <a:srgbClr val="000000"/>
                          </a:solidFill>
                          <a:effectLst/>
                          <a:latin typeface="Arial" panose="020B0604020202020204" pitchFamily="34" charset="0"/>
                        </a:rPr>
                        <a:t>SP-171002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28.800 "Study on management and orchestration architecture of next generation network and service"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42157"/>
                  </a:ext>
                </a:extLst>
              </a:tr>
              <a:tr h="393539">
                <a:tc>
                  <a:txBody>
                    <a:bodyPr/>
                    <a:lstStyle/>
                    <a:p>
                      <a:pPr algn="l" fontAlgn="t"/>
                      <a:r>
                        <a:rPr lang="sv-SE" sz="1400" b="0" i="0" u="none" strike="noStrike">
                          <a:solidFill>
                            <a:srgbClr val="000000"/>
                          </a:solidFill>
                          <a:effectLst/>
                          <a:latin typeface="Arial" panose="020B0604020202020204" pitchFamily="34" charset="0"/>
                        </a:rPr>
                        <a:t>SP-171003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32.864 "Study on management aspects of virtualized network functions that are part of the NR"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3549071"/>
                  </a:ext>
                </a:extLst>
              </a:tr>
              <a:tr h="393539">
                <a:tc>
                  <a:txBody>
                    <a:bodyPr/>
                    <a:lstStyle/>
                    <a:p>
                      <a:pPr algn="l" fontAlgn="t"/>
                      <a:r>
                        <a:rPr lang="sv-SE" sz="1400" b="0" i="0" u="none" strike="noStrike">
                          <a:solidFill>
                            <a:srgbClr val="000000"/>
                          </a:solidFill>
                          <a:effectLst/>
                          <a:latin typeface="Arial" panose="020B0604020202020204" pitchFamily="34" charset="0"/>
                        </a:rPr>
                        <a:t>SP-171004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TR 32.867 "Study on Management Enhancement of CUPS of EPC Nodes"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65393313"/>
              </p:ext>
            </p:extLst>
          </p:nvPr>
        </p:nvGraphicFramePr>
        <p:xfrm>
          <a:off x="1025933" y="1538096"/>
          <a:ext cx="9058605" cy="4243820"/>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400" b="0" i="0" u="none" strike="noStrike" dirty="0">
                          <a:solidFill>
                            <a:srgbClr val="000000"/>
                          </a:solidFill>
                          <a:effectLst/>
                          <a:latin typeface="Arial" panose="020B0604020202020204" pitchFamily="34" charset="0"/>
                        </a:rPr>
                        <a:t>SP-170948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SID on integration of ONAP DCAE and 3GPP management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7806">
                <a:tc>
                  <a:txBody>
                    <a:bodyPr/>
                    <a:lstStyle/>
                    <a:p>
                      <a:pPr algn="l" fontAlgn="t"/>
                      <a:r>
                        <a:rPr lang="sv-SE" sz="1400" b="0" i="0" u="none" strike="noStrike" dirty="0">
                          <a:solidFill>
                            <a:srgbClr val="000000"/>
                          </a:solidFill>
                          <a:effectLst/>
                          <a:latin typeface="Arial" panose="020B0604020202020204" pitchFamily="34" charset="0"/>
                        </a:rPr>
                        <a:t>SP-170950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REST Solution Sets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74496263"/>
                  </a:ext>
                </a:extLst>
              </a:tr>
              <a:tr h="387806">
                <a:tc>
                  <a:txBody>
                    <a:bodyPr/>
                    <a:lstStyle/>
                    <a:p>
                      <a:pPr algn="l" fontAlgn="t"/>
                      <a:r>
                        <a:rPr lang="sv-SE" sz="1400" b="0" i="0" u="none" strike="noStrike" dirty="0">
                          <a:solidFill>
                            <a:srgbClr val="000000"/>
                          </a:solidFill>
                          <a:effectLst/>
                          <a:latin typeface="Arial" panose="020B0604020202020204" pitchFamily="34" charset="0"/>
                        </a:rPr>
                        <a:t>SP-170954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sv-SE" sz="1400" b="0" i="0" u="none" strike="noStrike" dirty="0">
                          <a:solidFill>
                            <a:srgbClr val="000000"/>
                          </a:solidFill>
                          <a:effectLst/>
                          <a:latin typeface="Arial" panose="020B0604020202020204" pitchFamily="34" charset="0"/>
                        </a:rPr>
                        <a:t>New WID on Management </a:t>
                      </a:r>
                      <a:r>
                        <a:rPr lang="sv-SE" sz="1400" b="0" i="0" u="none" strike="noStrike" dirty="0" err="1">
                          <a:solidFill>
                            <a:srgbClr val="000000"/>
                          </a:solidFill>
                          <a:effectLst/>
                          <a:latin typeface="Arial" panose="020B0604020202020204" pitchFamily="34" charset="0"/>
                        </a:rPr>
                        <a:t>Enhancement</a:t>
                      </a:r>
                      <a:r>
                        <a:rPr lang="sv-SE" sz="1400" b="0" i="0" u="none" strike="noStrike" dirty="0">
                          <a:solidFill>
                            <a:srgbClr val="000000"/>
                          </a:solidFill>
                          <a:effectLst/>
                          <a:latin typeface="Arial" panose="020B0604020202020204" pitchFamily="34" charset="0"/>
                        </a:rPr>
                        <a:t> for EPC CUPS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2880"/>
                  </a:ext>
                </a:extLst>
              </a:tr>
              <a:tr h="387806">
                <a:tc>
                  <a:txBody>
                    <a:bodyPr/>
                    <a:lstStyle/>
                    <a:p>
                      <a:pPr algn="l" fontAlgn="t"/>
                      <a:r>
                        <a:rPr lang="sv-SE" sz="1400" b="0" i="0" u="none" strike="noStrike" dirty="0">
                          <a:solidFill>
                            <a:srgbClr val="000000"/>
                          </a:solidFill>
                          <a:effectLst/>
                          <a:latin typeface="Arial" panose="020B0604020202020204" pitchFamily="34" charset="0"/>
                        </a:rPr>
                        <a:t>SP-170955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Revised WID on Provisioning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1495021"/>
                  </a:ext>
                </a:extLst>
              </a:tr>
              <a:tr h="387806">
                <a:tc>
                  <a:txBody>
                    <a:bodyPr/>
                    <a:lstStyle/>
                    <a:p>
                      <a:pPr algn="l" fontAlgn="t"/>
                      <a:r>
                        <a:rPr lang="sv-SE" sz="1400" b="0" i="0" u="none" strike="noStrike">
                          <a:solidFill>
                            <a:srgbClr val="000000"/>
                          </a:solidFill>
                          <a:effectLst/>
                          <a:latin typeface="Arial" panose="020B0604020202020204" pitchFamily="34" charset="0"/>
                        </a:rPr>
                        <a:t>SP-170956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NRM for 5G network functions management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4356343"/>
                  </a:ext>
                </a:extLst>
              </a:tr>
              <a:tr h="387806">
                <a:tc>
                  <a:txBody>
                    <a:bodyPr/>
                    <a:lstStyle/>
                    <a:p>
                      <a:pPr algn="l" fontAlgn="t"/>
                      <a:r>
                        <a:rPr lang="sv-SE" sz="1400" b="0" i="0" u="none" strike="noStrike">
                          <a:solidFill>
                            <a:srgbClr val="000000"/>
                          </a:solidFill>
                          <a:effectLst/>
                          <a:latin typeface="Arial" panose="020B0604020202020204" pitchFamily="34" charset="0"/>
                        </a:rPr>
                        <a:t>SP-170957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Assurance data and Performance Management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36365303"/>
                  </a:ext>
                </a:extLst>
              </a:tr>
              <a:tr h="387806">
                <a:tc>
                  <a:txBody>
                    <a:bodyPr/>
                    <a:lstStyle/>
                    <a:p>
                      <a:pPr algn="l" fontAlgn="t"/>
                      <a:r>
                        <a:rPr lang="sv-SE" sz="1400" b="0" i="0" u="none" strike="noStrike">
                          <a:solidFill>
                            <a:srgbClr val="000000"/>
                          </a:solidFill>
                          <a:effectLst/>
                          <a:latin typeface="Arial" panose="020B0604020202020204" pitchFamily="34" charset="0"/>
                        </a:rPr>
                        <a:t>SP-170958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Management and virtualization aspects of 5G networks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60032341"/>
                  </a:ext>
                </a:extLst>
              </a:tr>
              <a:tr h="387806">
                <a:tc>
                  <a:txBody>
                    <a:bodyPr/>
                    <a:lstStyle/>
                    <a:p>
                      <a:pPr algn="l" fontAlgn="t"/>
                      <a:r>
                        <a:rPr lang="sv-SE" sz="1400" b="0" i="0" u="none" strike="noStrike">
                          <a:solidFill>
                            <a:srgbClr val="000000"/>
                          </a:solidFill>
                          <a:effectLst/>
                          <a:latin typeface="Arial" panose="020B0604020202020204" pitchFamily="34" charset="0"/>
                        </a:rPr>
                        <a:t>SP-170959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5G Trace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5964171"/>
                  </a:ext>
                </a:extLst>
              </a:tr>
              <a:tr h="387806">
                <a:tc>
                  <a:txBody>
                    <a:bodyPr/>
                    <a:lstStyle/>
                    <a:p>
                      <a:pPr algn="l" fontAlgn="t"/>
                      <a:r>
                        <a:rPr lang="sv-SE" sz="1400" b="0" i="0" u="none" strike="noStrike">
                          <a:solidFill>
                            <a:srgbClr val="000000"/>
                          </a:solidFill>
                          <a:effectLst/>
                          <a:latin typeface="Arial" panose="020B0604020202020204" pitchFamily="34" charset="0"/>
                        </a:rPr>
                        <a:t>SP-170960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a:solidFill>
                            <a:srgbClr val="000000"/>
                          </a:solidFill>
                          <a:effectLst/>
                          <a:latin typeface="Arial" panose="020B0604020202020204" pitchFamily="34" charset="0"/>
                        </a:rPr>
                        <a:t>Revised WID on Management and orchestration of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0174846"/>
                  </a:ext>
                </a:extLst>
              </a:tr>
              <a:tr h="387806">
                <a:tc>
                  <a:txBody>
                    <a:bodyPr/>
                    <a:lstStyle/>
                    <a:p>
                      <a:pPr algn="l" fontAlgn="t"/>
                      <a:r>
                        <a:rPr lang="sv-SE" sz="1400" b="0" i="0" u="none" strike="noStrike">
                          <a:solidFill>
                            <a:srgbClr val="000000"/>
                          </a:solidFill>
                          <a:effectLst/>
                          <a:latin typeface="Arial" panose="020B0604020202020204" pitchFamily="34" charset="0"/>
                        </a:rPr>
                        <a:t>SP-170961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400" b="0" i="0" u="none" strike="noStrike" dirty="0">
                          <a:solidFill>
                            <a:srgbClr val="000000"/>
                          </a:solidFill>
                          <a:effectLst/>
                          <a:latin typeface="Arial" panose="020B0604020202020204" pitchFamily="34" charset="0"/>
                        </a:rPr>
                        <a:t>New WID on Fault Supervision for 5G networks and network slicing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3364284"/>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(see next slide).</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ATIS directly contributed to SA5#116 and a proposal for the way forward was endorsed.</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27346862"/>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Enhancement for eFMSS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traffic steering policy parameters are introduced for the TDF. They are included in the "Service data containers" description.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WID update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8896211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017675965"/>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Oct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 Nov-1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sz="4000"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69933961"/>
              </p:ext>
            </p:extLst>
          </p:nvPr>
        </p:nvGraphicFramePr>
        <p:xfrm>
          <a:off x="163773" y="1005577"/>
          <a:ext cx="11900848" cy="478286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PS Charging enhancements to support 5G New Radio via Dual Connectivity</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EDCE5-CH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Some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principles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on </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Secondary RAT uplink and downlink data volumes reported from E-UTRAN to SGW/PGW, on a per EPS bearer basis for the accounting procedures.</a:t>
                      </a: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reporting by E-UTRAN is in association with UE-related control signaling and via standalone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reporting.EPC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QoS update to support NR as a secondary RAT were introduced in AVPs and ASN.1 types.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6824412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3141745"/>
              </p:ext>
            </p:extLst>
          </p:nvPr>
        </p:nvGraphicFramePr>
        <p:xfrm>
          <a:off x="163773" y="1005577"/>
          <a:ext cx="11900848" cy="5004760"/>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Aspects of Northbound APIs for SCEF-SCS/AS Interworking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32.254, 32.240,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new  TS 32.254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Northbound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API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external</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exposure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whole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Charging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TSs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series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picture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a new Bea Reference Point to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Billing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system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defined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charging principle of NAPS  is introduced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9603146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Rel-15 CH WIs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29409429"/>
              </p:ext>
            </p:extLst>
          </p:nvPr>
        </p:nvGraphicFramePr>
        <p:xfrm>
          <a:off x="163773" y="1005577"/>
          <a:ext cx="11900848" cy="4782866"/>
        </p:xfrm>
        <a:graphic>
          <a:graphicData uri="http://schemas.openxmlformats.org/drawingml/2006/table">
            <a:tbl>
              <a:tblPr/>
              <a:tblGrid>
                <a:gridCol w="1840518">
                  <a:extLst>
                    <a:ext uri="{9D8B030D-6E8A-4147-A177-3AD203B41FA5}">
                      <a16:colId xmlns:a16="http://schemas.microsoft.com/office/drawing/2014/main" val="20000"/>
                    </a:ext>
                  </a:extLst>
                </a:gridCol>
                <a:gridCol w="4093424">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Charging for WLAN-based Prose Direct Discovery (</a:t>
                      </a:r>
                      <a:r>
                        <a:rPr lang="en-US" sz="1800" b="1" i="1" kern="1200" dirty="0">
                          <a:solidFill>
                            <a:schemeClr val="tx1"/>
                          </a:solidFill>
                          <a:effectLst/>
                          <a:latin typeface="+mn-lt"/>
                          <a:ea typeface="+mn-ea"/>
                          <a:cs typeface="+mn-cs"/>
                        </a:rPr>
                        <a:t>preliminary work</a:t>
                      </a:r>
                      <a:r>
                        <a:rPr lang="en-US" sz="1800" b="1" kern="1200" dirty="0">
                          <a:solidFill>
                            <a:schemeClr val="tx1"/>
                          </a:solidFill>
                          <a:effectLst/>
                          <a:latin typeface="+mn-lt"/>
                          <a:ea typeface="+mn-ea"/>
                          <a:cs typeface="+mn-cs"/>
                        </a:rPr>
                        <a:t> </a:t>
                      </a:r>
                      <a:r>
                        <a:rPr lang="en-US" sz="1800" b="1" i="1" kern="1200" dirty="0">
                          <a:solidFill>
                            <a:schemeClr val="tx1"/>
                          </a:solidFill>
                          <a:effectLst/>
                          <a:latin typeface="+mn-lt"/>
                          <a:ea typeface="+mn-ea"/>
                          <a:cs typeface="+mn-cs"/>
                        </a:rPr>
                        <a:t>before WID approval by SA)</a:t>
                      </a:r>
                      <a:endParaRPr kumimoji="0" lang="en-GB" altLang="zh-CN" sz="1800" b="1" i="1"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a:solidFill>
                            <a:schemeClr val="tx1"/>
                          </a:solidFill>
                          <a:effectLst/>
                          <a:latin typeface="+mn-lt"/>
                          <a:ea typeface="+mn-ea"/>
                          <a:cs typeface="+mn-cs"/>
                        </a:rPr>
                        <a:t>ProSe_WLAN_DD</a:t>
                      </a:r>
                      <a:r>
                        <a:rPr lang="en-GB" sz="1800" b="1" kern="1200" dirty="0">
                          <a:solidFill>
                            <a:schemeClr val="tx1"/>
                          </a:solidFill>
                          <a:effectLst/>
                          <a:latin typeface="+mn-lt"/>
                          <a:ea typeface="+mn-ea"/>
                          <a:cs typeface="+mn-cs"/>
                        </a:rPr>
                        <a:t>-CH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xxx</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Intel</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SA#79 – March 2018 </a:t>
                      </a:r>
                      <a:r>
                        <a:rPr lang="en-GB" sz="1600" kern="1200">
                          <a:solidFill>
                            <a:schemeClr val="tx1"/>
                          </a:solidFill>
                          <a:effectLst/>
                          <a:latin typeface="+mn-lt"/>
                          <a:ea typeface="+mn-ea"/>
                          <a:cs typeface="+mn-cs"/>
                        </a:rPr>
                        <a:t> </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32.277, 32.299,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Adoption of WLAN-based Direct Discovery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ProSe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the charging aspects are introduced</a:t>
                      </a:r>
                    </a:p>
                    <a:p>
                      <a:pPr marL="0" lvl="0" indent="0" algn="l" defTabSz="1219170" rtl="0" eaLnBrk="1" latinLnBrk="0" hangingPunct="1">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PC5 Radio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technology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(LTE or WLAN)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  along with the New WID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988901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07071482"/>
              </p:ext>
            </p:extLst>
          </p:nvPr>
        </p:nvGraphicFramePr>
        <p:xfrm>
          <a:off x="1078173" y="1346776"/>
          <a:ext cx="9853684" cy="497899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a:ln>
                            <a:noFill/>
                          </a:ln>
                          <a:solidFill>
                            <a:schemeClr val="tx1"/>
                          </a:solidFill>
                          <a:effectLst/>
                          <a:latin typeface="Calibri" pitchFamily="34" charset="0"/>
                          <a:ea typeface="+mn-ea"/>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Ericsson</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32.869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alternative solutions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for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Diameter</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Overload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Control:</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Description of existing overload control mechanism for online and limitations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of Overload Report (OLR) specified in IETF RFC 7683, with buffer mechanism as alternative solution for online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OCS with CDR generation mechanism as alternative solution for online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of OLR with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service specific mechanism controlled from the OCS, as alternative solution for online</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Study conclusion with two solutions for offline and three solutions for online to be specified in the TS 32.299.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32.869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50600528"/>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82569450"/>
              </p:ext>
            </p:extLst>
          </p:nvPr>
        </p:nvGraphicFramePr>
        <p:xfrm>
          <a:off x="1078173" y="1346776"/>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600" b="0" kern="1200">
                          <a:solidFill>
                            <a:schemeClr val="tx1"/>
                          </a:solidFill>
                          <a:effectLst/>
                          <a:latin typeface="+mn-lt"/>
                          <a:ea typeface="+mn-ea"/>
                          <a:cs typeface="+mn-cs"/>
                        </a:rPr>
                        <a:t>Nokia</a:t>
                      </a:r>
                      <a:endParaRPr kumimoji="0" lang="en-GB" altLang="zh-CN" sz="1400" b="0" i="0" u="none" strike="noStrike"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32.870</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solutions for Key issues are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M-bit cleared for the Diameter messages to go through Proxy Diameter Agent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M-bit setting per specific contexts to limit service rejection when out of context</a:t>
                      </a:r>
                    </a:p>
                    <a:p>
                      <a:pPr marL="285750" lvl="0" indent="-285750">
                        <a:buFontTx/>
                        <a:buChar char="-"/>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 solution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with</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creation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of New Application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when</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M-bit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needs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be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mandatory</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set.</a:t>
                      </a:r>
                    </a:p>
                    <a:p>
                      <a:pPr marL="0" lvl="0" indent="0">
                        <a:buFontTx/>
                        <a:buNone/>
                      </a:pPr>
                      <a:endPar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Different</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solutions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evaluated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and new solutions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0" lvl="0" indent="0">
                        <a:buFontTx/>
                        <a:buNone/>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final conclusion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is</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to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Supported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feature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mechanism</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in TS 32.299.</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32.870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03044229"/>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SIs (3/4)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4729048"/>
              </p:ext>
            </p:extLst>
          </p:nvPr>
        </p:nvGraphicFramePr>
        <p:xfrm>
          <a:off x="660236" y="946150"/>
          <a:ext cx="10187134" cy="5433562"/>
        </p:xfrm>
        <a:graphic>
          <a:graphicData uri="http://schemas.openxmlformats.org/drawingml/2006/table">
            <a:tbl>
              <a:tblPr/>
              <a:tblGrid>
                <a:gridCol w="1592884">
                  <a:extLst>
                    <a:ext uri="{9D8B030D-6E8A-4147-A177-3AD203B41FA5}">
                      <a16:colId xmlns:a16="http://schemas.microsoft.com/office/drawing/2014/main" val="20000"/>
                    </a:ext>
                  </a:extLst>
                </a:gridCol>
                <a:gridCol w="3486573">
                  <a:extLst>
                    <a:ext uri="{9D8B030D-6E8A-4147-A177-3AD203B41FA5}">
                      <a16:colId xmlns:a16="http://schemas.microsoft.com/office/drawing/2014/main" val="20001"/>
                    </a:ext>
                  </a:extLst>
                </a:gridCol>
                <a:gridCol w="2607099">
                  <a:extLst>
                    <a:ext uri="{9D8B030D-6E8A-4147-A177-3AD203B41FA5}">
                      <a16:colId xmlns:a16="http://schemas.microsoft.com/office/drawing/2014/main" val="20003"/>
                    </a:ext>
                  </a:extLst>
                </a:gridCol>
                <a:gridCol w="250057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87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SA#78 – December  2017</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32.899</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600" u="none" kern="1200" dirty="0">
                          <a:solidFill>
                            <a:schemeClr val="tx1"/>
                          </a:solidFill>
                          <a:effectLst/>
                          <a:latin typeface="+mn-lt"/>
                          <a:ea typeface="+mn-ea"/>
                          <a:cs typeface="+mn-cs"/>
                        </a:rPr>
                        <a:t>5G charging phase 1 study conclusions</a:t>
                      </a:r>
                      <a:r>
                        <a:rPr lang="en-US" sz="1600" u="none" kern="1200" baseline="0" dirty="0">
                          <a:solidFill>
                            <a:schemeClr val="tx1"/>
                          </a:solidFill>
                          <a:effectLst/>
                          <a:latin typeface="+mn-lt"/>
                          <a:ea typeface="+mn-ea"/>
                          <a:cs typeface="+mn-cs"/>
                        </a:rPr>
                        <a:t> were brought for</a:t>
                      </a:r>
                      <a:r>
                        <a:rPr lang="en-US" sz="1600" u="none" kern="1200" dirty="0">
                          <a:solidFill>
                            <a:schemeClr val="tx1"/>
                          </a:solidFill>
                          <a:effectLst/>
                          <a:latin typeface="+mn-lt"/>
                          <a:ea typeface="+mn-ea"/>
                          <a:cs typeface="+mn-cs"/>
                        </a:rPr>
                        <a:t> the following key features:</a:t>
                      </a:r>
                    </a:p>
                    <a:p>
                      <a:pPr marL="285750" indent="-285750">
                        <a:buFontTx/>
                        <a:buChar char="-"/>
                      </a:pPr>
                      <a:r>
                        <a:rPr lang="en-US" sz="1600" u="none" kern="1200" dirty="0">
                          <a:solidFill>
                            <a:schemeClr val="tx1"/>
                          </a:solidFill>
                          <a:effectLst/>
                          <a:latin typeface="+mn-lt"/>
                          <a:ea typeface="+mn-ea"/>
                          <a:cs typeface="+mn-cs"/>
                        </a:rPr>
                        <a:t>Session management and service continuity</a:t>
                      </a:r>
                    </a:p>
                    <a:p>
                      <a:pPr marL="285750" indent="-285750">
                        <a:buFontTx/>
                        <a:buChar char="-"/>
                      </a:pPr>
                      <a:r>
                        <a:rPr lang="en-US" sz="1600" u="none" kern="1200" dirty="0">
                          <a:solidFill>
                            <a:schemeClr val="tx1"/>
                          </a:solidFill>
                          <a:effectLst/>
                          <a:latin typeface="+mn-lt"/>
                          <a:ea typeface="+mn-ea"/>
                          <a:cs typeface="+mn-cs"/>
                        </a:rPr>
                        <a:t>QoS (Quality of Service)</a:t>
                      </a:r>
                    </a:p>
                    <a:p>
                      <a:pPr marL="285750" indent="-285750">
                        <a:buFontTx/>
                        <a:buChar char="-"/>
                      </a:pPr>
                      <a:r>
                        <a:rPr lang="en-US" sz="1600" u="none" kern="1200" dirty="0">
                          <a:solidFill>
                            <a:schemeClr val="tx1"/>
                          </a:solidFill>
                          <a:effectLst/>
                          <a:latin typeface="+mn-lt"/>
                          <a:ea typeface="+mn-ea"/>
                          <a:cs typeface="+mn-cs"/>
                        </a:rPr>
                        <a:t>Interaction between SMF and UPF</a:t>
                      </a:r>
                    </a:p>
                    <a:p>
                      <a:pPr marL="285750" indent="-285750">
                        <a:buFontTx/>
                        <a:buChar char="-"/>
                      </a:pPr>
                      <a:r>
                        <a:rPr lang="en-US" sz="1600" u="none" kern="1200" dirty="0">
                          <a:solidFill>
                            <a:schemeClr val="tx1"/>
                          </a:solidFill>
                          <a:effectLst/>
                          <a:latin typeface="+mn-lt"/>
                          <a:ea typeface="+mn-ea"/>
                          <a:cs typeface="+mn-cs"/>
                        </a:rPr>
                        <a:t>Interworking between 5G System and existing systems</a:t>
                      </a:r>
                    </a:p>
                    <a:p>
                      <a:pPr marL="285750" indent="-285750">
                        <a:buFontTx/>
                        <a:buChar char="-"/>
                      </a:pPr>
                      <a:r>
                        <a:rPr lang="en-US" sz="1600" u="none" kern="1200" dirty="0">
                          <a:solidFill>
                            <a:schemeClr val="tx1"/>
                          </a:solidFill>
                          <a:effectLst/>
                          <a:latin typeface="+mn-lt"/>
                          <a:ea typeface="+mn-ea"/>
                          <a:cs typeface="+mn-cs"/>
                        </a:rPr>
                        <a:t>Network slicing</a:t>
                      </a:r>
                    </a:p>
                    <a:p>
                      <a:pPr marL="285750" indent="-285750">
                        <a:buFontTx/>
                        <a:buChar char="-"/>
                      </a:pPr>
                      <a:r>
                        <a:rPr lang="en-US" sz="1600" u="none" kern="1200" dirty="0">
                          <a:solidFill>
                            <a:schemeClr val="tx1"/>
                          </a:solidFill>
                          <a:effectLst/>
                          <a:latin typeface="+mn-lt"/>
                          <a:ea typeface="+mn-ea"/>
                          <a:cs typeface="+mn-cs"/>
                        </a:rPr>
                        <a:t>Roaming</a:t>
                      </a:r>
                    </a:p>
                    <a:p>
                      <a:pPr marL="285750" indent="-285750">
                        <a:buFontTx/>
                        <a:buChar char="-"/>
                      </a:pPr>
                      <a:r>
                        <a:rPr lang="en-US" sz="1600" u="none" kern="1200" dirty="0">
                          <a:solidFill>
                            <a:schemeClr val="tx1"/>
                          </a:solidFill>
                          <a:effectLst/>
                          <a:latin typeface="+mn-lt"/>
                          <a:ea typeface="+mn-ea"/>
                          <a:cs typeface="+mn-cs"/>
                        </a:rPr>
                        <a:t>Connection, Registration and Mobility Management</a:t>
                      </a:r>
                    </a:p>
                    <a:p>
                      <a:pPr marL="285750" indent="-285750">
                        <a:buFontTx/>
                        <a:buChar char="-"/>
                      </a:pPr>
                      <a:r>
                        <a:rPr lang="en-US" sz="1600" u="none" kern="1200" dirty="0">
                          <a:solidFill>
                            <a:schemeClr val="tx1"/>
                          </a:solidFill>
                          <a:effectLst/>
                          <a:latin typeface="+mn-lt"/>
                          <a:ea typeface="+mn-ea"/>
                          <a:cs typeface="+mn-cs"/>
                        </a:rPr>
                        <a:t>Online and offline charging evaluation</a:t>
                      </a:r>
                    </a:p>
                    <a:p>
                      <a:pPr marL="285750" indent="-285750">
                        <a:buFontTx/>
                        <a:buChar char="-"/>
                      </a:pPr>
                      <a:r>
                        <a:rPr lang="en-US" sz="1600" u="none" kern="1200" dirty="0">
                          <a:solidFill>
                            <a:schemeClr val="tx1"/>
                          </a:solidFill>
                          <a:effectLst/>
                          <a:latin typeface="+mn-lt"/>
                          <a:ea typeface="+mn-ea"/>
                          <a:cs typeface="+mn-cs"/>
                        </a:rPr>
                        <a:t>Service-based architecture </a:t>
                      </a:r>
                    </a:p>
                    <a:p>
                      <a:pPr marL="0" marR="0" lvl="0" indent="0" algn="l" defTabSz="1219170" rtl="0" eaLnBrk="1" fontAlgn="auto" latinLnBrk="0" hangingPunct="1">
                        <a:lnSpc>
                          <a:spcPct val="100000"/>
                        </a:lnSpc>
                        <a:spcBef>
                          <a:spcPts val="0"/>
                        </a:spcBef>
                        <a:spcAft>
                          <a:spcPts val="0"/>
                        </a:spcAft>
                        <a:buClrTx/>
                        <a:buSzTx/>
                        <a:buFontTx/>
                        <a:buNone/>
                        <a:tabLst/>
                        <a:defRPr/>
                      </a:pPr>
                      <a:r>
                        <a:rPr lang="fr-FR" sz="1600" u="none" kern="1200" dirty="0">
                          <a:solidFill>
                            <a:schemeClr val="tx1"/>
                          </a:solidFill>
                          <a:effectLst/>
                          <a:latin typeface="+mn-lt"/>
                          <a:ea typeface="+mn-ea"/>
                          <a:cs typeface="+mn-cs"/>
                        </a:rPr>
                        <a:t>A</a:t>
                      </a:r>
                      <a:r>
                        <a:rPr lang="fr-FR" sz="1600" u="none" kern="1200" baseline="0" dirty="0">
                          <a:solidFill>
                            <a:schemeClr val="tx1"/>
                          </a:solidFill>
                          <a:effectLst/>
                          <a:latin typeface="+mn-lt"/>
                          <a:ea typeface="+mn-ea"/>
                          <a:cs typeface="+mn-cs"/>
                        </a:rPr>
                        <a:t> set of topics are for </a:t>
                      </a:r>
                      <a:r>
                        <a:rPr lang="fr-FR" sz="1600" u="none" kern="1200" baseline="0" dirty="0" err="1">
                          <a:solidFill>
                            <a:schemeClr val="tx1"/>
                          </a:solidFill>
                          <a:effectLst/>
                          <a:latin typeface="+mn-lt"/>
                          <a:ea typeface="+mn-ea"/>
                          <a:cs typeface="+mn-cs"/>
                        </a:rPr>
                        <a:t>further</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 and </a:t>
                      </a:r>
                      <a:r>
                        <a:rPr lang="fr-FR" sz="1600" u="none" kern="1200" baseline="0" dirty="0" err="1">
                          <a:solidFill>
                            <a:schemeClr val="tx1"/>
                          </a:solidFill>
                          <a:effectLst/>
                          <a:latin typeface="+mn-lt"/>
                          <a:ea typeface="+mn-ea"/>
                          <a:cs typeface="+mn-cs"/>
                        </a:rPr>
                        <a:t>removed</a:t>
                      </a:r>
                      <a:r>
                        <a:rPr lang="fr-FR" sz="1600" u="none" kern="1200" baseline="0" dirty="0">
                          <a:solidFill>
                            <a:schemeClr val="tx1"/>
                          </a:solidFill>
                          <a:effectLst/>
                          <a:latin typeface="+mn-lt"/>
                          <a:ea typeface="+mn-ea"/>
                          <a:cs typeface="+mn-cs"/>
                        </a:rPr>
                        <a:t> </a:t>
                      </a:r>
                      <a:r>
                        <a:rPr lang="fr-FR" sz="1600" u="none" kern="1200" baseline="0" dirty="0" err="1">
                          <a:solidFill>
                            <a:schemeClr val="tx1"/>
                          </a:solidFill>
                          <a:effectLst/>
                          <a:latin typeface="+mn-lt"/>
                          <a:ea typeface="+mn-ea"/>
                          <a:cs typeface="+mn-cs"/>
                        </a:rPr>
                        <a:t>from</a:t>
                      </a:r>
                      <a:r>
                        <a:rPr lang="fr-FR" sz="1600" u="none" kern="1200" baseline="0" dirty="0">
                          <a:solidFill>
                            <a:schemeClr val="tx1"/>
                          </a:solidFill>
                          <a:effectLst/>
                          <a:latin typeface="+mn-lt"/>
                          <a:ea typeface="+mn-ea"/>
                          <a:cs typeface="+mn-cs"/>
                        </a:rPr>
                        <a:t> the </a:t>
                      </a:r>
                      <a:r>
                        <a:rPr lang="fr-FR" sz="1600" u="none" kern="1200" baseline="0" dirty="0" err="1">
                          <a:solidFill>
                            <a:schemeClr val="tx1"/>
                          </a:solidFill>
                          <a:effectLst/>
                          <a:latin typeface="+mn-lt"/>
                          <a:ea typeface="+mn-ea"/>
                          <a:cs typeface="+mn-cs"/>
                        </a:rPr>
                        <a:t>study</a:t>
                      </a:r>
                      <a:r>
                        <a:rPr lang="fr-FR" sz="1600" u="none" kern="1200" baseline="0" dirty="0">
                          <a:solidFill>
                            <a:schemeClr val="tx1"/>
                          </a:solidFill>
                          <a:effectLst/>
                          <a:latin typeface="+mn-lt"/>
                          <a:ea typeface="+mn-ea"/>
                          <a:cs typeface="+mn-cs"/>
                        </a:rPr>
                        <a:t> scope (</a:t>
                      </a:r>
                      <a:r>
                        <a:rPr lang="en-GB" sz="1600" u="none" kern="1200" baseline="0" dirty="0">
                          <a:solidFill>
                            <a:schemeClr val="tx1"/>
                          </a:solidFill>
                          <a:effectLst/>
                          <a:latin typeface="+mn-lt"/>
                          <a:ea typeface="+mn-ea"/>
                          <a:cs typeface="+mn-cs"/>
                        </a:rPr>
                        <a:t>WID update</a:t>
                      </a:r>
                      <a:r>
                        <a:rPr lang="fr-FR" sz="1600" u="none" kern="1200" baseline="0" dirty="0">
                          <a:solidFill>
                            <a:schemeClr val="tx1"/>
                          </a:solidFill>
                          <a:effectLst/>
                          <a:latin typeface="+mn-lt"/>
                          <a:ea typeface="+mn-ea"/>
                          <a:cs typeface="+mn-cs"/>
                        </a:rPr>
                        <a:t>).</a:t>
                      </a:r>
                      <a:endParaRPr lang="en-US" sz="1600" u="none" kern="1200" baseline="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32.899 for approval, WID update</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3551320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CH </a:t>
            </a:r>
            <a:r>
              <a:rPr lang="en-GB" altLang="zh-CN" sz="3200" dirty="0">
                <a:solidFill>
                  <a:srgbClr val="FF0000"/>
                </a:solidFill>
                <a:latin typeface="Calibri" pitchFamily="34" charset="0"/>
                <a:cs typeface="Times New Roman" pitchFamily="18" charset="0"/>
              </a:rPr>
              <a:t>SIs </a:t>
            </a:r>
            <a:r>
              <a:rPr lang="en-GB" altLang="zh-CN" sz="3200">
                <a:solidFill>
                  <a:srgbClr val="FF0000"/>
                </a:solidFill>
                <a:latin typeface="Calibri" pitchFamily="34" charset="0"/>
                <a:cs typeface="Times New Roman" pitchFamily="18" charset="0"/>
              </a:rPr>
              <a:t>(4/4)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4166420"/>
              </p:ext>
            </p:extLst>
          </p:nvPr>
        </p:nvGraphicFramePr>
        <p:xfrm>
          <a:off x="977812" y="1190659"/>
          <a:ext cx="9853684" cy="5128219"/>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381897">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dirty="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49185">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35%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836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337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The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following</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were</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r>
                        <a:rPr kumimoji="0" lang="fr-FR" sz="1600" b="0" i="0" u="none" strike="noStrike" kern="1200" cap="none" normalizeH="0" baseline="0" dirty="0" err="1">
                          <a:ln>
                            <a:noFill/>
                          </a:ln>
                          <a:solidFill>
                            <a:schemeClr val="tx1"/>
                          </a:solidFill>
                          <a:effectLst/>
                          <a:latin typeface="Calibri" pitchFamily="34" charset="0"/>
                          <a:ea typeface="宋体" pitchFamily="2" charset="-122"/>
                          <a:cs typeface="Arial" charset="0"/>
                        </a:rPr>
                        <a:t>introduced</a:t>
                      </a:r>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 :</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requirements to associate party's identities (caller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callee</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volume based charging in VoLTE </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IMS and EPC Charging architecture online and offline </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Key Issue to support of the identifier of the "other party"</a:t>
                      </a:r>
                    </a:p>
                    <a:p>
                      <a:pPr marL="285750" lvl="0" indent="-285750" algn="l" defTabSz="1219170" rtl="0" eaLnBrk="1" latinLnBrk="0" hangingPunct="1">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One scenario for CAT (Customized Alerting Tone) charging (Media for CAT and Media for normal call).</a:t>
                      </a:r>
                    </a:p>
                    <a:p>
                      <a:pPr marL="0" lvl="0" indent="0" algn="l" defTabSz="1219170" rtl="0" eaLnBrk="1" latinLnBrk="0" hangingPunct="1">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Potential requirement and Key issue for volume reporting in P-CSCF are introduced.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499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1370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(1/5)</a:t>
            </a:r>
          </a:p>
        </p:txBody>
      </p:sp>
      <p:graphicFrame>
        <p:nvGraphicFramePr>
          <p:cNvPr id="6" name="Group 76"/>
          <p:cNvGraphicFramePr>
            <a:graphicFrameLocks/>
          </p:cNvGraphicFramePr>
          <p:nvPr>
            <p:extLst>
              <p:ext uri="{D42A27DB-BD31-4B8C-83A1-F6EECF244321}">
                <p14:modId xmlns:p14="http://schemas.microsoft.com/office/powerpoint/2010/main" val="24527980"/>
              </p:ext>
            </p:extLst>
          </p:nvPr>
        </p:nvGraphicFramePr>
        <p:xfrm>
          <a:off x="163773" y="1005577"/>
          <a:ext cx="11900848" cy="5657456"/>
        </p:xfrm>
        <a:graphic>
          <a:graphicData uri="http://schemas.openxmlformats.org/drawingml/2006/table">
            <a:tbl>
              <a:tblPr/>
              <a:tblGrid>
                <a:gridCol w="1860845">
                  <a:extLst>
                    <a:ext uri="{9D8B030D-6E8A-4147-A177-3AD203B41FA5}">
                      <a16:colId xmlns:a16="http://schemas.microsoft.com/office/drawing/2014/main" val="20000"/>
                    </a:ext>
                  </a:extLst>
                </a:gridCol>
                <a:gridCol w="4073097">
                  <a:extLst>
                    <a:ext uri="{9D8B030D-6E8A-4147-A177-3AD203B41FA5}">
                      <a16:colId xmlns:a16="http://schemas.microsoft.com/office/drawing/2014/main" val="20001"/>
                    </a:ext>
                  </a:extLst>
                </a:gridCol>
                <a:gridCol w="3045673">
                  <a:extLst>
                    <a:ext uri="{9D8B030D-6E8A-4147-A177-3AD203B41FA5}">
                      <a16:colId xmlns:a16="http://schemas.microsoft.com/office/drawing/2014/main" val="20003"/>
                    </a:ext>
                  </a:extLst>
                </a:gridCol>
                <a:gridCol w="29212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28.305, 28.306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28.304 (Stage 1) is almost completed. An editorial cleanup has been made and the remaining editor’s note has been removed;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28.305 (Stage 2): all definitions for solutions 1 and 2 are done;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TS 28.306 (Stage 3):</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SS definitions for solution 1 are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REST SS definitions for solution 2: a proposal has been made and approved in principle (some revisions to be made). It is not complete yet but it was agreed to pursue further in this direction in the absence of a TS on template, guidelines, best practices. It was mentioned that this work done here for the PEECMON IRP will serve as input for the future Work Item on REST SS;</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Draft CRs to existing specs: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1: draft CR to TS 28.622 has been approved,</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for solution 2, draft CRS to TS 32.425 (E-UTRAN), 32.405 (UTRAN) and 52.402 (GERAN) have been approved.</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Remaining work to be done:</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update approved Draft CRs to actual CRs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produce CR to TS 28.623 (Generic NRM IRP - SS)</a:t>
                      </a:r>
                    </a:p>
                    <a:p>
                      <a:pPr marL="609585" lvl="1"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O complete TS 28.306 (missing REST SS definitions)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Draft TS 28.304, 28.305, 28.306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(2/5)</a:t>
            </a:r>
          </a:p>
        </p:txBody>
      </p:sp>
      <p:graphicFrame>
        <p:nvGraphicFramePr>
          <p:cNvPr id="6" name="Group 76"/>
          <p:cNvGraphicFramePr>
            <a:graphicFrameLocks/>
          </p:cNvGraphicFramePr>
          <p:nvPr>
            <p:extLst>
              <p:ext uri="{D42A27DB-BD31-4B8C-83A1-F6EECF244321}">
                <p14:modId xmlns:p14="http://schemas.microsoft.com/office/powerpoint/2010/main" val="1536363210"/>
              </p:ext>
            </p:extLst>
          </p:nvPr>
        </p:nvGraphicFramePr>
        <p:xfrm>
          <a:off x="150126" y="946150"/>
          <a:ext cx="11559652" cy="5469466"/>
        </p:xfrm>
        <a:graphic>
          <a:graphicData uri="http://schemas.openxmlformats.org/drawingml/2006/table">
            <a:tbl>
              <a:tblPr/>
              <a:tblGrid>
                <a:gridCol w="1807495">
                  <a:extLst>
                    <a:ext uri="{9D8B030D-6E8A-4147-A177-3AD203B41FA5}">
                      <a16:colId xmlns:a16="http://schemas.microsoft.com/office/drawing/2014/main" val="20000"/>
                    </a:ext>
                  </a:extLst>
                </a:gridCol>
                <a:gridCol w="3956321">
                  <a:extLst>
                    <a:ext uri="{9D8B030D-6E8A-4147-A177-3AD203B41FA5}">
                      <a16:colId xmlns:a16="http://schemas.microsoft.com/office/drawing/2014/main" val="20001"/>
                    </a:ext>
                  </a:extLst>
                </a:gridCol>
                <a:gridCol w="2958354">
                  <a:extLst>
                    <a:ext uri="{9D8B030D-6E8A-4147-A177-3AD203B41FA5}">
                      <a16:colId xmlns:a16="http://schemas.microsoft.com/office/drawing/2014/main" val="20003"/>
                    </a:ext>
                  </a:extLst>
                </a:gridCol>
                <a:gridCol w="2837482">
                  <a:extLst>
                    <a:ext uri="{9D8B030D-6E8A-4147-A177-3AD203B41FA5}">
                      <a16:colId xmlns:a16="http://schemas.microsoft.com/office/drawing/2014/main" val="20002"/>
                    </a:ext>
                  </a:extLst>
                </a:gridCol>
              </a:tblGrid>
              <a:tr h="40903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1103">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03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5172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28.405, 28.406, 28.307, 28.308, 28.309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424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28.307, 28.308, 28.405 and TS 28.406: Skeletons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28.307: Introduction and Scope as well as some specification level requirements and use cases were introduced.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28.308: Introduction and Scope, System Overview as well as parts of Information Object Classes and Interface Definition were agreed. Two types of QoE jobs are specified. One for QoE collection in an area and one for QoE collection from a single UE.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28.404: Two pCRs have been discussed but not yet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Collecting QoE information from a specific end user service type in 28.404 was corrected.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attributes in the container specified in 3GPP TS 26.247 and needed management attributes are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analysed</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There are attributes that seems to be not needed and some are overlapping. Therefore, an LS is produced to solve the found issues in the same way in all affected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4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3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LS Out to </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RAN2,RAN3,SA4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(3/5)</a:t>
            </a:r>
          </a:p>
        </p:txBody>
      </p:sp>
      <p:graphicFrame>
        <p:nvGraphicFramePr>
          <p:cNvPr id="6" name="Group 76"/>
          <p:cNvGraphicFramePr>
            <a:graphicFrameLocks/>
          </p:cNvGraphicFramePr>
          <p:nvPr>
            <p:extLst>
              <p:ext uri="{D42A27DB-BD31-4B8C-83A1-F6EECF244321}">
                <p14:modId xmlns:p14="http://schemas.microsoft.com/office/powerpoint/2010/main" val="2768242642"/>
              </p:ext>
            </p:extLst>
          </p:nvPr>
        </p:nvGraphicFramePr>
        <p:xfrm>
          <a:off x="204717" y="1101117"/>
          <a:ext cx="11846256" cy="5108816"/>
        </p:xfrm>
        <a:graphic>
          <a:graphicData uri="http://schemas.openxmlformats.org/drawingml/2006/table">
            <a:tbl>
              <a:tblPr/>
              <a:tblGrid>
                <a:gridCol w="1852309">
                  <a:extLst>
                    <a:ext uri="{9D8B030D-6E8A-4147-A177-3AD203B41FA5}">
                      <a16:colId xmlns:a16="http://schemas.microsoft.com/office/drawing/2014/main" val="20000"/>
                    </a:ext>
                  </a:extLst>
                </a:gridCol>
                <a:gridCol w="4054412">
                  <a:extLst>
                    <a:ext uri="{9D8B030D-6E8A-4147-A177-3AD203B41FA5}">
                      <a16:colId xmlns:a16="http://schemas.microsoft.com/office/drawing/2014/main" val="20001"/>
                    </a:ext>
                  </a:extLst>
                </a:gridCol>
                <a:gridCol w="3031702">
                  <a:extLst>
                    <a:ext uri="{9D8B030D-6E8A-4147-A177-3AD203B41FA5}">
                      <a16:colId xmlns:a16="http://schemas.microsoft.com/office/drawing/2014/main" val="20003"/>
                    </a:ext>
                  </a:extLst>
                </a:gridCol>
                <a:gridCol w="290783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SA#79 (March 2018) -&gt; SA</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#80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two meetings were 52+44 contributions.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background, concepts, use cases and requirements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TR 28.801 is used as source for many contributions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 on “5G network slicing management architecture framework principles” provided opportunity for good discussion relation of network slicing domain and management domain </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Discussion paper on “Overview of use cases and requirements for management of network slicing” provided opportunity for discussion on documenting use case.</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Many discussions about roles and actors, clarifying various use cases</a:t>
                      </a:r>
                    </a:p>
                    <a:p>
                      <a:pPr marL="342900" lvl="0" indent="-342900">
                        <a:buFont typeface="+mj-lt"/>
                        <a:buAutoNum type="arabicParen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 (new title as well as increased scope and changed target 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01880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3010850" y="554476"/>
            <a:ext cx="5143500" cy="476250"/>
          </a:xfrm>
        </p:spPr>
        <p:txBody>
          <a:bodyPr/>
          <a:lstStyle/>
          <a:p>
            <a:r>
              <a:rPr lang="en-GB" sz="4000" dirty="0"/>
              <a:t>Statistics at SA5 level</a:t>
            </a:r>
          </a:p>
        </p:txBody>
      </p:sp>
      <p:graphicFrame>
        <p:nvGraphicFramePr>
          <p:cNvPr id="117329" name="Group 593"/>
          <p:cNvGraphicFramePr>
            <a:graphicFrameLocks noGrp="1"/>
          </p:cNvGraphicFramePr>
          <p:nvPr>
            <p:ph idx="1"/>
            <p:extLst>
              <p:ext uri="{D42A27DB-BD31-4B8C-83A1-F6EECF244321}">
                <p14:modId xmlns:p14="http://schemas.microsoft.com/office/powerpoint/2010/main" val="3308376259"/>
              </p:ext>
            </p:extLst>
          </p:nvPr>
        </p:nvGraphicFramePr>
        <p:xfrm>
          <a:off x="1828800" y="1319134"/>
          <a:ext cx="7514706" cy="4381992"/>
        </p:xfrm>
        <a:graphic>
          <a:graphicData uri="http://schemas.openxmlformats.org/drawingml/2006/table">
            <a:tbl>
              <a:tblPr/>
              <a:tblGrid>
                <a:gridCol w="1196044">
                  <a:extLst>
                    <a:ext uri="{9D8B030D-6E8A-4147-A177-3AD203B41FA5}">
                      <a16:colId xmlns:a16="http://schemas.microsoft.com/office/drawing/2014/main" val="20000"/>
                    </a:ext>
                  </a:extLst>
                </a:gridCol>
                <a:gridCol w="791084">
                  <a:extLst>
                    <a:ext uri="{9D8B030D-6E8A-4147-A177-3AD203B41FA5}">
                      <a16:colId xmlns:a16="http://schemas.microsoft.com/office/drawing/2014/main" val="20001"/>
                    </a:ext>
                  </a:extLst>
                </a:gridCol>
                <a:gridCol w="719977">
                  <a:extLst>
                    <a:ext uri="{9D8B030D-6E8A-4147-A177-3AD203B41FA5}">
                      <a16:colId xmlns:a16="http://schemas.microsoft.com/office/drawing/2014/main" val="20002"/>
                    </a:ext>
                  </a:extLst>
                </a:gridCol>
                <a:gridCol w="631091">
                  <a:extLst>
                    <a:ext uri="{9D8B030D-6E8A-4147-A177-3AD203B41FA5}">
                      <a16:colId xmlns:a16="http://schemas.microsoft.com/office/drawing/2014/main" val="20003"/>
                    </a:ext>
                  </a:extLst>
                </a:gridCol>
                <a:gridCol w="820194">
                  <a:extLst>
                    <a:ext uri="{9D8B030D-6E8A-4147-A177-3AD203B41FA5}">
                      <a16:colId xmlns:a16="http://schemas.microsoft.com/office/drawing/2014/main" val="20004"/>
                    </a:ext>
                  </a:extLst>
                </a:gridCol>
                <a:gridCol w="871530">
                  <a:extLst>
                    <a:ext uri="{9D8B030D-6E8A-4147-A177-3AD203B41FA5}">
                      <a16:colId xmlns:a16="http://schemas.microsoft.com/office/drawing/2014/main" val="20005"/>
                    </a:ext>
                  </a:extLst>
                </a:gridCol>
                <a:gridCol w="834443">
                  <a:extLst>
                    <a:ext uri="{9D8B030D-6E8A-4147-A177-3AD203B41FA5}">
                      <a16:colId xmlns:a16="http://schemas.microsoft.com/office/drawing/2014/main" val="20006"/>
                    </a:ext>
                  </a:extLst>
                </a:gridCol>
                <a:gridCol w="815900">
                  <a:extLst>
                    <a:ext uri="{9D8B030D-6E8A-4147-A177-3AD203B41FA5}">
                      <a16:colId xmlns:a16="http://schemas.microsoft.com/office/drawing/2014/main" val="20007"/>
                    </a:ext>
                  </a:extLst>
                </a:gridCol>
                <a:gridCol w="834443">
                  <a:extLst>
                    <a:ext uri="{9D8B030D-6E8A-4147-A177-3AD203B41FA5}">
                      <a16:colId xmlns:a16="http://schemas.microsoft.com/office/drawing/2014/main" val="20008"/>
                    </a:ext>
                  </a:extLst>
                </a:gridCol>
              </a:tblGrid>
              <a:tr h="770005">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kern="1200" cap="none" normalizeH="0" baseline="0" dirty="0">
                          <a:ln>
                            <a:noFill/>
                          </a:ln>
                          <a:solidFill>
                            <a:schemeClr val="tx1"/>
                          </a:solidFill>
                          <a:effectLst/>
                          <a:latin typeface="Calibri" pitchFamily="34" charset="0"/>
                          <a:ea typeface="+mn-ea"/>
                          <a:cs typeface="Arial" charset="0"/>
                        </a:rPr>
                        <a:t>SA5#116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372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64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000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266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475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400" b="0" kern="1200" dirty="0">
                          <a:solidFill>
                            <a:schemeClr val="tx1"/>
                          </a:solidFill>
                          <a:latin typeface="Calibri" pitchFamily="34" charset="0"/>
                          <a:ea typeface="Batang"/>
                          <a:cs typeface="Times New Roman"/>
                        </a:rPr>
                        <a:t>569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8863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24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63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kern="1200" dirty="0">
                          <a:solidFill>
                            <a:schemeClr val="tx1"/>
                          </a:solidFill>
                          <a:latin typeface="Calibri" pitchFamily="34" charset="0"/>
                          <a:ea typeface="Batang"/>
                          <a:cs typeface="Times New Roman"/>
                        </a:rPr>
                        <a:t>13</a:t>
                      </a:r>
                      <a:r>
                        <a:rPr lang="en-US" sz="1400" b="0" kern="1200" dirty="0">
                          <a:solidFill>
                            <a:srgbClr val="FF0000"/>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2" name="TextBox 1"/>
          <p:cNvSpPr txBox="1"/>
          <p:nvPr/>
        </p:nvSpPr>
        <p:spPr>
          <a:xfrm>
            <a:off x="5974735" y="5787713"/>
            <a:ext cx="2533066" cy="292388"/>
          </a:xfrm>
          <a:prstGeom prst="rect">
            <a:avLst/>
          </a:prstGeom>
          <a:noFill/>
        </p:spPr>
        <p:txBody>
          <a:bodyPr wrap="none" rtlCol="0">
            <a:spAutoFit/>
          </a:bodyPr>
          <a:lstStyle/>
          <a:p>
            <a:r>
              <a:rPr lang="en-GB" dirty="0">
                <a:solidFill>
                  <a:srgbClr val="FF0000"/>
                </a:solidFill>
              </a:rPr>
              <a:t>* 1 LS still under email approval</a:t>
            </a:r>
          </a:p>
        </p:txBody>
      </p:sp>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(4/5)</a:t>
            </a:r>
          </a:p>
        </p:txBody>
      </p:sp>
      <p:graphicFrame>
        <p:nvGraphicFramePr>
          <p:cNvPr id="6" name="Group 76"/>
          <p:cNvGraphicFramePr>
            <a:graphicFrameLocks/>
          </p:cNvGraphicFramePr>
          <p:nvPr>
            <p:extLst>
              <p:ext uri="{D42A27DB-BD31-4B8C-83A1-F6EECF244321}">
                <p14:modId xmlns:p14="http://schemas.microsoft.com/office/powerpoint/2010/main" val="1744502284"/>
              </p:ext>
            </p:extLst>
          </p:nvPr>
        </p:nvGraphicFramePr>
        <p:xfrm>
          <a:off x="328958" y="1401368"/>
          <a:ext cx="11461531" cy="4782866"/>
        </p:xfrm>
        <a:graphic>
          <a:graphicData uri="http://schemas.openxmlformats.org/drawingml/2006/table">
            <a:tbl>
              <a:tblPr/>
              <a:tblGrid>
                <a:gridCol w="1792152">
                  <a:extLst>
                    <a:ext uri="{9D8B030D-6E8A-4147-A177-3AD203B41FA5}">
                      <a16:colId xmlns:a16="http://schemas.microsoft.com/office/drawing/2014/main" val="20000"/>
                    </a:ext>
                  </a:extLst>
                </a:gridCol>
                <a:gridCol w="3922739">
                  <a:extLst>
                    <a:ext uri="{9D8B030D-6E8A-4147-A177-3AD203B41FA5}">
                      <a16:colId xmlns:a16="http://schemas.microsoft.com/office/drawing/2014/main" val="20001"/>
                    </a:ext>
                  </a:extLst>
                </a:gridCol>
                <a:gridCol w="2933243">
                  <a:extLst>
                    <a:ext uri="{9D8B030D-6E8A-4147-A177-3AD203B41FA5}">
                      <a16:colId xmlns:a16="http://schemas.microsoft.com/office/drawing/2014/main" val="20003"/>
                    </a:ext>
                  </a:extLst>
                </a:gridCol>
                <a:gridCol w="2813397">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TS 28.531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and agreed the initial skeleton of draft TS 28.531.</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several use cases/requirements related to creation and provisioning of NSI and NSSI.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several modelling contributions</a:t>
                      </a:r>
                    </a:p>
                    <a:p>
                      <a:pPr marL="285750" lvl="0" indent="-285750">
                        <a:buFont typeface="Arial" panose="020B0604020202020204" pitchFamily="34" charset="0"/>
                        <a:buChar char="•"/>
                      </a:pPr>
                      <a:endParaRPr kumimoji="0" lang="en-US"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Revised WID (new title as well as increased scope)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4386390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(5/5)</a:t>
            </a:r>
          </a:p>
        </p:txBody>
      </p:sp>
      <p:graphicFrame>
        <p:nvGraphicFramePr>
          <p:cNvPr id="6" name="Group 76"/>
          <p:cNvGraphicFramePr>
            <a:graphicFrameLocks/>
          </p:cNvGraphicFramePr>
          <p:nvPr>
            <p:extLst>
              <p:ext uri="{D42A27DB-BD31-4B8C-83A1-F6EECF244321}">
                <p14:modId xmlns:p14="http://schemas.microsoft.com/office/powerpoint/2010/main" val="2620633487"/>
              </p:ext>
            </p:extLst>
          </p:nvPr>
        </p:nvGraphicFramePr>
        <p:xfrm>
          <a:off x="331076" y="1360424"/>
          <a:ext cx="11634951" cy="4843030"/>
        </p:xfrm>
        <a:graphic>
          <a:graphicData uri="http://schemas.openxmlformats.org/drawingml/2006/table">
            <a:tbl>
              <a:tblPr/>
              <a:tblGrid>
                <a:gridCol w="1819269">
                  <a:extLst>
                    <a:ext uri="{9D8B030D-6E8A-4147-A177-3AD203B41FA5}">
                      <a16:colId xmlns:a16="http://schemas.microsoft.com/office/drawing/2014/main" val="20000"/>
                    </a:ext>
                  </a:extLst>
                </a:gridCol>
                <a:gridCol w="3982092">
                  <a:extLst>
                    <a:ext uri="{9D8B030D-6E8A-4147-A177-3AD203B41FA5}">
                      <a16:colId xmlns:a16="http://schemas.microsoft.com/office/drawing/2014/main" val="20001"/>
                    </a:ext>
                  </a:extLst>
                </a:gridCol>
                <a:gridCol w="2977625">
                  <a:extLst>
                    <a:ext uri="{9D8B030D-6E8A-4147-A177-3AD203B41FA5}">
                      <a16:colId xmlns:a16="http://schemas.microsoft.com/office/drawing/2014/main" val="20003"/>
                    </a:ext>
                  </a:extLst>
                </a:gridCol>
                <a:gridCol w="2855965">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Self-Organizing Networks (SON) for Active Antenna System (AAS) deployment management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OAM_SON_AAS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ea typeface="宋体" pitchFamily="2" charset="-122"/>
                          <a:cs typeface="Arial" charset="0"/>
                        </a:rPr>
                        <a:t>770034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Main </a:t>
                      </a:r>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TSs</a:t>
                      </a:r>
                      <a:endPar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600" b="0" i="0" u="none" strike="noStrike" kern="1200" cap="none" normalizeH="0" baseline="0" dirty="0">
                          <a:ln>
                            <a:noFill/>
                          </a:ln>
                          <a:solidFill>
                            <a:schemeClr val="tx1"/>
                          </a:solidFill>
                          <a:effectLst/>
                          <a:latin typeface="Calibri" pitchFamily="34" charset="0"/>
                          <a:ea typeface="宋体" pitchFamily="2" charset="-122"/>
                          <a:cs typeface="Arial" charset="0"/>
                        </a:rPr>
                        <a:t>TS 28.627, TS 28.628, TS 28.629, TS 28.658, TS 28.659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429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and agreed 3 CRs and 1 work item summary proposal. The 3 CRs intend to implement the SON for AAS management support into existing TSs for SON NRM IRP (TS 28.628, 28.629) and E-UTRAN NRM IRP (TS 28.659). The discussion on these 3 CRs achieves following progress:</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agreed to update the E-UTRAN NRM IRP stage 3 TS to adopt new attribute on MOC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EUtranGenericCell</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t>
                      </a: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for TS 28.628 -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Add</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SON for AAS management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description</a:t>
                      </a: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 and </a:t>
                      </a: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attributes</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342900" lvl="0" indent="-342900">
                        <a:buFont typeface="+mj-lt"/>
                        <a:buAutoNum type="arabicParen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CR for TS 28.629 - Adding SON for AAS deployment management attributes</a:t>
                      </a:r>
                    </a:p>
                    <a:p>
                      <a:pPr marL="0" lvl="0" indent="0">
                        <a:buFont typeface="+mj-lt"/>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7"/>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Rel-15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68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a:t>
            </a:r>
            <a:r>
              <a:rPr lang="en-GB" altLang="zh-CN" sz="320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8085278"/>
              </p:ext>
            </p:extLst>
          </p:nvPr>
        </p:nvGraphicFramePr>
        <p:xfrm>
          <a:off x="1051669" y="1294163"/>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After a large number of pCRs on the architecture have been approved, it was agreed that the TR 28.800 is ready to be sent for approval.</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SA5 has also agreed to pursue a micro service based architecture for 5G management architecture. The precise micro-services will be clarified in the normative phase on a requirement basis.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28.800 for Information and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(2/10)</a:t>
            </a:r>
          </a:p>
        </p:txBody>
      </p:sp>
      <p:graphicFrame>
        <p:nvGraphicFramePr>
          <p:cNvPr id="6" name="Group 76"/>
          <p:cNvGraphicFramePr>
            <a:graphicFrameLocks/>
          </p:cNvGraphicFramePr>
          <p:nvPr>
            <p:extLst>
              <p:ext uri="{D42A27DB-BD31-4B8C-83A1-F6EECF244321}">
                <p14:modId xmlns:p14="http://schemas.microsoft.com/office/powerpoint/2010/main" val="635719805"/>
              </p:ext>
            </p:extLst>
          </p:nvPr>
        </p:nvGraphicFramePr>
        <p:xfrm>
          <a:off x="141890" y="1328892"/>
          <a:ext cx="11934496" cy="4804016"/>
        </p:xfrm>
        <a:graphic>
          <a:graphicData uri="http://schemas.openxmlformats.org/drawingml/2006/table">
            <a:tbl>
              <a:tblPr/>
              <a:tblGrid>
                <a:gridCol w="1866106">
                  <a:extLst>
                    <a:ext uri="{9D8B030D-6E8A-4147-A177-3AD203B41FA5}">
                      <a16:colId xmlns:a16="http://schemas.microsoft.com/office/drawing/2014/main" val="20000"/>
                    </a:ext>
                  </a:extLst>
                </a:gridCol>
                <a:gridCol w="4084611">
                  <a:extLst>
                    <a:ext uri="{9D8B030D-6E8A-4147-A177-3AD203B41FA5}">
                      <a16:colId xmlns:a16="http://schemas.microsoft.com/office/drawing/2014/main" val="20001"/>
                    </a:ext>
                  </a:extLst>
                </a:gridCol>
                <a:gridCol w="3054285">
                  <a:extLst>
                    <a:ext uri="{9D8B030D-6E8A-4147-A177-3AD203B41FA5}">
                      <a16:colId xmlns:a16="http://schemas.microsoft.com/office/drawing/2014/main" val="20003"/>
                    </a:ext>
                  </a:extLst>
                </a:gridCol>
                <a:gridCol w="292949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During these 2 meetings, 15+10 contributions were discussed. Key agreements were:</a:t>
                      </a:r>
                    </a:p>
                    <a:p>
                      <a:pPr marL="0" lvl="0" indent="0">
                        <a:buFontTx/>
                        <a:buNone/>
                      </a:pPr>
                      <a:endPar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1) Based on contribution S5-176062, the discussion on NR NRM definitions for </a:t>
                      </a:r>
                      <a:r>
                        <a:rPr kumimoji="0" lang="en-US" sz="14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 with various functional split scenario was spread again, finally the group concluded again that detail NR NRM definitions are needed to be determined in the normative phase.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2) Regarding the EC management, the group agreed that some open issues can be addressed in future.</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3) The group agreed to start normative work on 5G Trace management solutions, which is stated in the agreed text in the clause of recommendation.</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4) The group agreed to address the SON management and automated management in new study item or work item in the next release.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5) </a:t>
                      </a:r>
                      <a:r>
                        <a:rPr lang="en-US" sz="1400" kern="1200" dirty="0">
                          <a:solidFill>
                            <a:schemeClr val="tx1"/>
                          </a:solidFill>
                          <a:effectLst/>
                          <a:latin typeface="+mn-lt"/>
                          <a:ea typeface="+mn-ea"/>
                          <a:cs typeface="+mn-cs"/>
                        </a:rPr>
                        <a:t>The group agreed the presentation sheet for sending TR 28.802 to SA for approval.</a:t>
                      </a:r>
                    </a:p>
                    <a:p>
                      <a:pPr marL="0" lvl="0" indent="0">
                        <a:buFontTx/>
                        <a:buNone/>
                      </a:pPr>
                      <a:r>
                        <a:rPr kumimoji="0" lang="en-US" sz="1400" b="0" i="0" u="none" strike="noStrike" kern="1200" cap="none" normalizeH="0" baseline="0" dirty="0">
                          <a:ln>
                            <a:noFill/>
                          </a:ln>
                          <a:solidFill>
                            <a:schemeClr val="tx1"/>
                          </a:solidFill>
                          <a:effectLst/>
                          <a:latin typeface="Calibri" pitchFamily="34" charset="0"/>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(3/10)</a:t>
            </a:r>
          </a:p>
        </p:txBody>
      </p:sp>
      <p:graphicFrame>
        <p:nvGraphicFramePr>
          <p:cNvPr id="6" name="Group 76"/>
          <p:cNvGraphicFramePr>
            <a:graphicFrameLocks/>
          </p:cNvGraphicFramePr>
          <p:nvPr>
            <p:extLst>
              <p:ext uri="{D42A27DB-BD31-4B8C-83A1-F6EECF244321}">
                <p14:modId xmlns:p14="http://schemas.microsoft.com/office/powerpoint/2010/main" val="3409562026"/>
              </p:ext>
            </p:extLst>
          </p:nvPr>
        </p:nvGraphicFramePr>
        <p:xfrm>
          <a:off x="109418" y="946150"/>
          <a:ext cx="11709544" cy="5499684"/>
        </p:xfrm>
        <a:graphic>
          <a:graphicData uri="http://schemas.openxmlformats.org/drawingml/2006/table">
            <a:tbl>
              <a:tblPr/>
              <a:tblGrid>
                <a:gridCol w="1830932">
                  <a:extLst>
                    <a:ext uri="{9D8B030D-6E8A-4147-A177-3AD203B41FA5}">
                      <a16:colId xmlns:a16="http://schemas.microsoft.com/office/drawing/2014/main" val="20000"/>
                    </a:ext>
                  </a:extLst>
                </a:gridCol>
                <a:gridCol w="4007622">
                  <a:extLst>
                    <a:ext uri="{9D8B030D-6E8A-4147-A177-3AD203B41FA5}">
                      <a16:colId xmlns:a16="http://schemas.microsoft.com/office/drawing/2014/main" val="20001"/>
                    </a:ext>
                  </a:extLst>
                </a:gridCol>
                <a:gridCol w="2996715">
                  <a:extLst>
                    <a:ext uri="{9D8B030D-6E8A-4147-A177-3AD203B41FA5}">
                      <a16:colId xmlns:a16="http://schemas.microsoft.com/office/drawing/2014/main" val="20003"/>
                    </a:ext>
                  </a:extLst>
                </a:gridCol>
                <a:gridCol w="2874275">
                  <a:extLst>
                    <a:ext uri="{9D8B030D-6E8A-4147-A177-3AD203B41FA5}">
                      <a16:colId xmlns:a16="http://schemas.microsoft.com/office/drawing/2014/main" val="20002"/>
                    </a:ext>
                  </a:extLst>
                </a:gridCol>
              </a:tblGrid>
              <a:tr h="41322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03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30% -&gt; 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438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March 2018</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90424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pCRs on potential requirements and a corresponding set of measurements for the following aspects were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TB related measurements, S1-connection related measurements, CQI and TA Distribution, Measurements related to Measurement Report.</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following aspects were also addressed: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Action items recorded in the S5-175028 (Minutes of this SI session):</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confirm the number of required measurement sets and include a clarification statement into the TR,</a:t>
                      </a:r>
                    </a:p>
                    <a:p>
                      <a:pPr marL="895335" lvl="1"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to clarify and confirm on whether NB-</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IoT</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devices are included under the “Non-</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category of devices,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notes provided in the TR to address the above were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Revision to be provided to address comments asking to add abbreviations and changes to refer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eMTC</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as devices.</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Text proposal for a (preliminary) Conclusion clause of the TR has been discussed and agreed.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47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47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44000"/>
                      </a:schemeClr>
                    </a:solidFill>
                  </a:tcPr>
                </a:tc>
                <a:tc hMerge="1">
                  <a:txBody>
                    <a:bodyPr/>
                    <a:lstStyle/>
                    <a:p>
                      <a:endParaRPr lang="fr-FR"/>
                    </a:p>
                  </a:txBody>
                  <a:tcPr/>
                </a:tc>
                <a:tc hMerge="1">
                  <a:txBody>
                    <a:bodyPr/>
                    <a:lstStyle/>
                    <a:p>
                      <a:endParaRPr lang="fr-FR"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(4/10)</a:t>
            </a:r>
          </a:p>
        </p:txBody>
      </p:sp>
      <p:graphicFrame>
        <p:nvGraphicFramePr>
          <p:cNvPr id="6" name="Group 76"/>
          <p:cNvGraphicFramePr>
            <a:graphicFrameLocks/>
          </p:cNvGraphicFramePr>
          <p:nvPr>
            <p:extLst>
              <p:ext uri="{D42A27DB-BD31-4B8C-83A1-F6EECF244321}">
                <p14:modId xmlns:p14="http://schemas.microsoft.com/office/powerpoint/2010/main" val="3515529267"/>
              </p:ext>
            </p:extLst>
          </p:nvPr>
        </p:nvGraphicFramePr>
        <p:xfrm>
          <a:off x="567558" y="1423488"/>
          <a:ext cx="10364299" cy="4539573"/>
        </p:xfrm>
        <a:graphic>
          <a:graphicData uri="http://schemas.openxmlformats.org/drawingml/2006/table">
            <a:tbl>
              <a:tblPr/>
              <a:tblGrid>
                <a:gridCol w="1620586">
                  <a:extLst>
                    <a:ext uri="{9D8B030D-6E8A-4147-A177-3AD203B41FA5}">
                      <a16:colId xmlns:a16="http://schemas.microsoft.com/office/drawing/2014/main" val="20000"/>
                    </a:ext>
                  </a:extLst>
                </a:gridCol>
                <a:gridCol w="3547208">
                  <a:extLst>
                    <a:ext uri="{9D8B030D-6E8A-4147-A177-3AD203B41FA5}">
                      <a16:colId xmlns:a16="http://schemas.microsoft.com/office/drawing/2014/main" val="20001"/>
                    </a:ext>
                  </a:extLst>
                </a:gridCol>
                <a:gridCol w="2652439">
                  <a:extLst>
                    <a:ext uri="{9D8B030D-6E8A-4147-A177-3AD203B41FA5}">
                      <a16:colId xmlns:a16="http://schemas.microsoft.com/office/drawing/2014/main" val="20003"/>
                    </a:ext>
                  </a:extLst>
                </a:gridCol>
                <a:gridCol w="2544066">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46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design patterns were completed and numerous recommendations added.</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Editor’s notes were resolved. </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agreed to start normative work in Rel-15. A WID for that is submitted to SA#78.</a:t>
                      </a: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also agreed that a REST SS should be produced for the most important IRPs. It was discussed about the way the REST SSs of IRPs should be specified and if dedicated tools like Swagger should be adopted.</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sv-SE" sz="1600" b="0" i="0" u="none" strike="noStrike" kern="1200" cap="none" normalizeH="0" baseline="0" dirty="0" err="1">
                          <a:ln>
                            <a:noFill/>
                          </a:ln>
                          <a:solidFill>
                            <a:schemeClr val="tx1"/>
                          </a:solidFill>
                          <a:effectLst/>
                          <a:latin typeface="Calibri" pitchFamily="34" charset="0"/>
                          <a:ea typeface="宋体" pitchFamily="2" charset="-122"/>
                          <a:cs typeface="Arial" charset="0"/>
                        </a:rPr>
                        <a:t>None</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TR 32.866 for Approval</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(5/10)</a:t>
            </a:r>
          </a:p>
        </p:txBody>
      </p:sp>
      <p:graphicFrame>
        <p:nvGraphicFramePr>
          <p:cNvPr id="6" name="Group 76"/>
          <p:cNvGraphicFramePr>
            <a:graphicFrameLocks/>
          </p:cNvGraphicFramePr>
          <p:nvPr>
            <p:extLst>
              <p:ext uri="{D42A27DB-BD31-4B8C-83A1-F6EECF244321}">
                <p14:modId xmlns:p14="http://schemas.microsoft.com/office/powerpoint/2010/main" val="1203504832"/>
              </p:ext>
            </p:extLst>
          </p:nvPr>
        </p:nvGraphicFramePr>
        <p:xfrm>
          <a:off x="163773" y="1019224"/>
          <a:ext cx="11614245" cy="5427934"/>
        </p:xfrm>
        <a:graphic>
          <a:graphicData uri="http://schemas.openxmlformats.org/drawingml/2006/table">
            <a:tbl>
              <a:tblPr/>
              <a:tblGrid>
                <a:gridCol w="1382646">
                  <a:extLst>
                    <a:ext uri="{9D8B030D-6E8A-4147-A177-3AD203B41FA5}">
                      <a16:colId xmlns:a16="http://schemas.microsoft.com/office/drawing/2014/main" val="20000"/>
                    </a:ext>
                  </a:extLst>
                </a:gridCol>
                <a:gridCol w="3824238">
                  <a:extLst>
                    <a:ext uri="{9D8B030D-6E8A-4147-A177-3AD203B41FA5}">
                      <a16:colId xmlns:a16="http://schemas.microsoft.com/office/drawing/2014/main" val="20001"/>
                    </a:ext>
                  </a:extLst>
                </a:gridCol>
                <a:gridCol w="2672503">
                  <a:extLst>
                    <a:ext uri="{9D8B030D-6E8A-4147-A177-3AD203B41FA5}">
                      <a16:colId xmlns:a16="http://schemas.microsoft.com/office/drawing/2014/main" val="20003"/>
                    </a:ext>
                  </a:extLst>
                </a:gridCol>
                <a:gridCol w="3734858">
                  <a:extLst>
                    <a:ext uri="{9D8B030D-6E8A-4147-A177-3AD203B41FA5}">
                      <a16:colId xmlns:a16="http://schemas.microsoft.com/office/drawing/2014/main" val="20002"/>
                    </a:ext>
                  </a:extLst>
                </a:gridCol>
              </a:tblGrid>
              <a:tr h="39351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62850">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27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70% -&gt; </a:t>
                      </a:r>
                      <a:r>
                        <a:rPr kumimoji="0" lang="en-GB" altLang="zh-CN" sz="1600" b="0" i="0" u="none" strike="noStrike" kern="1200"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2741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6539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342900" lvl="0" indent="-342900">
                        <a:buFont typeface="+mj-lt"/>
                        <a:buAutoNum type="arabicPeriod"/>
                      </a:pPr>
                      <a:r>
                        <a:rPr lang="en-GB" sz="1400" kern="1200" dirty="0">
                          <a:solidFill>
                            <a:schemeClr val="tx1"/>
                          </a:solidFill>
                          <a:effectLst/>
                          <a:latin typeface="+mn-lt"/>
                          <a:ea typeface="+mn-ea"/>
                          <a:cs typeface="+mn-cs"/>
                        </a:rPr>
                        <a:t>The group mainly discussed the following topics at the session: </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Use cases</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providing location information of non-virtualized part of </a:t>
                      </a:r>
                      <a:r>
                        <a:rPr lang="en-IE" sz="1400" kern="1200" dirty="0" err="1">
                          <a:solidFill>
                            <a:schemeClr val="tx1"/>
                          </a:solidFill>
                          <a:effectLst/>
                          <a:latin typeface="+mn-lt"/>
                          <a:ea typeface="+mn-ea"/>
                          <a:cs typeface="+mn-cs"/>
                        </a:rPr>
                        <a:t>gNB</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connecting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-CU to 5GC nodes</a:t>
                      </a:r>
                      <a:endParaRPr lang="fr-FR" sz="1400" kern="1200" dirty="0">
                        <a:solidFill>
                          <a:schemeClr val="tx1"/>
                        </a:solidFill>
                        <a:effectLst/>
                        <a:latin typeface="+mn-lt"/>
                        <a:ea typeface="+mn-ea"/>
                        <a:cs typeface="+mn-cs"/>
                      </a:endParaRPr>
                    </a:p>
                    <a:p>
                      <a:pPr marL="1562070" lvl="2" indent="-342900">
                        <a:buFont typeface="+mj-lt"/>
                        <a:buAutoNum type="alphaLcPeriod"/>
                      </a:pPr>
                      <a:r>
                        <a:rPr lang="en-IE" sz="1400" kern="1200" dirty="0">
                          <a:solidFill>
                            <a:schemeClr val="tx1"/>
                          </a:solidFill>
                          <a:effectLst/>
                          <a:latin typeface="+mn-lt"/>
                          <a:ea typeface="+mn-ea"/>
                          <a:cs typeface="+mn-cs"/>
                        </a:rPr>
                        <a:t>scaling the virtualized part of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 for adapting to the network capacity</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Gap in ETSI NFV IFA-013 to support the addition of </a:t>
                      </a:r>
                      <a:r>
                        <a:rPr lang="en-IE" sz="1400" kern="1200" dirty="0">
                          <a:solidFill>
                            <a:schemeClr val="tx1"/>
                          </a:solidFill>
                          <a:effectLst/>
                          <a:latin typeface="+mn-lt"/>
                          <a:ea typeface="+mn-ea"/>
                          <a:cs typeface="+mn-cs"/>
                        </a:rPr>
                        <a:t>VNFFG</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Solutions: </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providing location of non-virtualized part of </a:t>
                      </a:r>
                      <a:r>
                        <a:rPr lang="en-IE" sz="1400" kern="1200" dirty="0" err="1">
                          <a:solidFill>
                            <a:schemeClr val="tx1"/>
                          </a:solidFill>
                          <a:effectLst/>
                          <a:latin typeface="+mn-lt"/>
                          <a:ea typeface="+mn-ea"/>
                          <a:cs typeface="+mn-cs"/>
                        </a:rPr>
                        <a:t>gNB</a:t>
                      </a:r>
                      <a:r>
                        <a:rPr lang="en-IE" sz="1400" kern="1200" dirty="0">
                          <a:solidFill>
                            <a:schemeClr val="tx1"/>
                          </a:solidFill>
                          <a:effectLst/>
                          <a:latin typeface="+mn-lt"/>
                          <a:ea typeface="+mn-ea"/>
                          <a:cs typeface="+mn-cs"/>
                        </a:rPr>
                        <a:t> to NFVO</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alternative solution for transport network requirements update</a:t>
                      </a:r>
                      <a:endParaRPr lang="fr-FR" sz="1400" kern="1200" dirty="0">
                        <a:solidFill>
                          <a:schemeClr val="tx1"/>
                        </a:solidFill>
                        <a:effectLst/>
                        <a:latin typeface="+mn-lt"/>
                        <a:ea typeface="+mn-ea"/>
                        <a:cs typeface="+mn-cs"/>
                      </a:endParaRPr>
                    </a:p>
                    <a:p>
                      <a:pPr marL="1562070" lvl="2" indent="-342900">
                        <a:buFont typeface="+mj-lt"/>
                        <a:buAutoNum type="arabicPeriod"/>
                      </a:pPr>
                      <a:r>
                        <a:rPr lang="en-IE" sz="1400" kern="1200" dirty="0">
                          <a:solidFill>
                            <a:schemeClr val="tx1"/>
                          </a:solidFill>
                          <a:effectLst/>
                          <a:latin typeface="+mn-lt"/>
                          <a:ea typeface="+mn-ea"/>
                          <a:cs typeface="+mn-cs"/>
                        </a:rPr>
                        <a:t>adding VNFFGD and VNFFGs to connected virtualized and non-virtualized parts of </a:t>
                      </a:r>
                      <a:r>
                        <a:rPr lang="en-IE" sz="1400" kern="1200" dirty="0" err="1">
                          <a:solidFill>
                            <a:schemeClr val="tx1"/>
                          </a:solidFill>
                          <a:effectLst/>
                          <a:latin typeface="+mn-lt"/>
                          <a:ea typeface="+mn-ea"/>
                          <a:cs typeface="+mn-cs"/>
                        </a:rPr>
                        <a:t>gNB</a:t>
                      </a:r>
                      <a:endParaRPr lang="fr-FR" sz="1400" kern="1200" dirty="0">
                        <a:solidFill>
                          <a:schemeClr val="tx1"/>
                        </a:solidFill>
                        <a:effectLst/>
                        <a:latin typeface="+mn-lt"/>
                        <a:ea typeface="+mn-ea"/>
                        <a:cs typeface="+mn-cs"/>
                      </a:endParaRPr>
                    </a:p>
                    <a:p>
                      <a:pPr marL="895335" lvl="1" indent="-285750">
                        <a:buFont typeface="Arial" panose="020B0604020202020204" pitchFamily="34" charset="0"/>
                        <a:buChar char="•"/>
                      </a:pPr>
                      <a:r>
                        <a:rPr lang="en-GB" sz="1400" kern="1200" dirty="0">
                          <a:solidFill>
                            <a:schemeClr val="tx1"/>
                          </a:solidFill>
                          <a:effectLst/>
                          <a:latin typeface="+mn-lt"/>
                          <a:ea typeface="+mn-ea"/>
                          <a:cs typeface="+mn-cs"/>
                        </a:rPr>
                        <a:t>Conclusion revision.</a:t>
                      </a:r>
                      <a:r>
                        <a:rPr lang="en-GB" sz="1400" b="1" kern="1200" dirty="0">
                          <a:solidFill>
                            <a:schemeClr val="tx1"/>
                          </a:solidFill>
                          <a:effectLst/>
                          <a:latin typeface="+mn-lt"/>
                          <a:ea typeface="+mn-ea"/>
                          <a:cs typeface="+mn-cs"/>
                        </a:rPr>
                        <a:t> </a:t>
                      </a:r>
                      <a:endParaRPr lang="en-US" sz="1600" kern="1200" dirty="0">
                        <a:solidFill>
                          <a:schemeClr val="tx1"/>
                        </a:solidFill>
                        <a:effectLst/>
                        <a:latin typeface="+mn-lt"/>
                        <a:ea typeface="+mn-ea"/>
                        <a:cs typeface="+mn-cs"/>
                      </a:endParaRPr>
                    </a:p>
                    <a:p>
                      <a:pPr marL="342900" lvl="0" indent="-342900">
                        <a:buFont typeface="+mj-lt"/>
                        <a:buAutoNum type="arabicPeriod"/>
                      </a:pPr>
                      <a:r>
                        <a:rPr lang="en-US" sz="1400" kern="1200" dirty="0">
                          <a:solidFill>
                            <a:schemeClr val="tx1"/>
                          </a:solidFill>
                          <a:effectLst/>
                          <a:latin typeface="+mn-lt"/>
                          <a:ea typeface="+mn-ea"/>
                          <a:cs typeface="+mn-cs"/>
                        </a:rPr>
                        <a:t>The group agreed the presentation sheet for sending TR 32.864 to SA plenary for approval.</a:t>
                      </a:r>
                    </a:p>
                    <a:p>
                      <a:pPr marL="342900" lvl="0" indent="-342900">
                        <a:buFont typeface="+mj-lt"/>
                        <a:buAutoNum type="arabicPeriod"/>
                      </a:pPr>
                      <a:endParaRPr lang="fr-FR"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5307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2628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gridSpan="3">
                  <a:txBody>
                    <a:bodyPr/>
                    <a:lstStyle/>
                    <a:p>
                      <a:r>
                        <a:rPr lang="en-US" sz="1600" kern="1200" dirty="0">
                          <a:solidFill>
                            <a:schemeClr val="tx1"/>
                          </a:solidFill>
                          <a:effectLst/>
                          <a:latin typeface="+mn-lt"/>
                          <a:ea typeface="+mn-ea"/>
                          <a:cs typeface="+mn-cs"/>
                        </a:rPr>
                        <a:t>TR 32.864 for Approval.</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9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(6/10)</a:t>
            </a:r>
          </a:p>
        </p:txBody>
      </p:sp>
      <p:graphicFrame>
        <p:nvGraphicFramePr>
          <p:cNvPr id="6" name="Group 76"/>
          <p:cNvGraphicFramePr>
            <a:graphicFrameLocks/>
          </p:cNvGraphicFramePr>
          <p:nvPr>
            <p:extLst>
              <p:ext uri="{D42A27DB-BD31-4B8C-83A1-F6EECF244321}">
                <p14:modId xmlns:p14="http://schemas.microsoft.com/office/powerpoint/2010/main" val="3090165328"/>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XwAP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procedures for non-collocated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PM on RRC procedures for LWA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Add UC on configuration of mobility set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user data transmission via WLAN for LWIP was agreed.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PM on RRC procedures for LWIP was agreed.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new UC on UC on FM for LWIP was discussed and postponed to OAM closing plenary.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(7/10)</a:t>
            </a:r>
          </a:p>
        </p:txBody>
      </p:sp>
      <p:graphicFrame>
        <p:nvGraphicFramePr>
          <p:cNvPr id="6" name="Group 76"/>
          <p:cNvGraphicFramePr>
            <a:graphicFrameLocks/>
          </p:cNvGraphicFramePr>
          <p:nvPr>
            <p:extLst>
              <p:ext uri="{D42A27DB-BD31-4B8C-83A1-F6EECF244321}">
                <p14:modId xmlns:p14="http://schemas.microsoft.com/office/powerpoint/2010/main" val="2604535176"/>
              </p:ext>
            </p:extLst>
          </p:nvPr>
        </p:nvGraphicFramePr>
        <p:xfrm>
          <a:off x="1078173" y="1360424"/>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32.871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6 contributions were addressed, involving:</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update the relevant NFV policy terms in TR 32.871 to keep the concept consistency with ETSI ISG NFV</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concepts update, policy verification point is introduced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architecture,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UC modifications based on the concept update,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confliction detection concept.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(8/10)</a:t>
            </a:r>
          </a:p>
        </p:txBody>
      </p:sp>
      <p:graphicFrame>
        <p:nvGraphicFramePr>
          <p:cNvPr id="6" name="Group 76"/>
          <p:cNvGraphicFramePr>
            <a:graphicFrameLocks/>
          </p:cNvGraphicFramePr>
          <p:nvPr>
            <p:extLst>
              <p:ext uri="{D42A27DB-BD31-4B8C-83A1-F6EECF244321}">
                <p14:modId xmlns:p14="http://schemas.microsoft.com/office/powerpoint/2010/main" val="1080363996"/>
              </p:ext>
            </p:extLst>
          </p:nvPr>
        </p:nvGraphicFramePr>
        <p:xfrm>
          <a:off x="157652" y="1407722"/>
          <a:ext cx="11923986" cy="4864976"/>
        </p:xfrm>
        <a:graphic>
          <a:graphicData uri="http://schemas.openxmlformats.org/drawingml/2006/table">
            <a:tbl>
              <a:tblPr/>
              <a:tblGrid>
                <a:gridCol w="1864462">
                  <a:extLst>
                    <a:ext uri="{9D8B030D-6E8A-4147-A177-3AD203B41FA5}">
                      <a16:colId xmlns:a16="http://schemas.microsoft.com/office/drawing/2014/main" val="20000"/>
                    </a:ext>
                  </a:extLst>
                </a:gridCol>
                <a:gridCol w="4081015">
                  <a:extLst>
                    <a:ext uri="{9D8B030D-6E8A-4147-A177-3AD203B41FA5}">
                      <a16:colId xmlns:a16="http://schemas.microsoft.com/office/drawing/2014/main" val="20001"/>
                    </a:ext>
                  </a:extLst>
                </a:gridCol>
                <a:gridCol w="3051596">
                  <a:extLst>
                    <a:ext uri="{9D8B030D-6E8A-4147-A177-3AD203B41FA5}">
                      <a16:colId xmlns:a16="http://schemas.microsoft.com/office/drawing/2014/main" val="20003"/>
                    </a:ext>
                  </a:extLst>
                </a:gridCol>
                <a:gridCol w="292691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40%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32.972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8 pCRs on the following subjects have been discussed:</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Introduction and Scope; Re-structuring clause 5.2</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Adding existing EE KPI definitions for RAN and for VNF</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Addition text on existing measurement methods</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pCR on potential solutions to improve energy efficiency </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Defining and collecting EE KPI for 5G networks, on the new issues in defining and collecting measurements in 5G networks at various levels: VNF, NG-RAN, NGC, network slice (subnet) level, network slice level;</a:t>
                      </a:r>
                    </a:p>
                    <a:p>
                      <a:pPr marL="285750" lvl="0" indent="-285750">
                        <a:buFont typeface="Arial" panose="020B0604020202020204" pitchFamily="34" charset="0"/>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Introducing Energy Aware States in 5G Network Functions, providing a view on how ETSI GAL API could be used in the context of 5G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ext uri="{D42A27DB-BD31-4B8C-83A1-F6EECF244321}">
                <p14:modId xmlns:p14="http://schemas.microsoft.com/office/powerpoint/2010/main" val="3834828557"/>
              </p:ext>
            </p:extLst>
          </p:nvPr>
        </p:nvGraphicFramePr>
        <p:xfrm>
          <a:off x="2143593" y="1454046"/>
          <a:ext cx="7060365" cy="4032354"/>
        </p:xfrm>
        <a:graphic>
          <a:graphicData uri="http://schemas.openxmlformats.org/drawingml/2006/table">
            <a:tbl>
              <a:tblPr/>
              <a:tblGrid>
                <a:gridCol w="1213326">
                  <a:extLst>
                    <a:ext uri="{9D8B030D-6E8A-4147-A177-3AD203B41FA5}">
                      <a16:colId xmlns:a16="http://schemas.microsoft.com/office/drawing/2014/main" val="20000"/>
                    </a:ext>
                  </a:extLst>
                </a:gridCol>
                <a:gridCol w="759682">
                  <a:extLst>
                    <a:ext uri="{9D8B030D-6E8A-4147-A177-3AD203B41FA5}">
                      <a16:colId xmlns:a16="http://schemas.microsoft.com/office/drawing/2014/main" val="20001"/>
                    </a:ext>
                  </a:extLst>
                </a:gridCol>
                <a:gridCol w="707253">
                  <a:extLst>
                    <a:ext uri="{9D8B030D-6E8A-4147-A177-3AD203B41FA5}">
                      <a16:colId xmlns:a16="http://schemas.microsoft.com/office/drawing/2014/main" val="20002"/>
                    </a:ext>
                  </a:extLst>
                </a:gridCol>
                <a:gridCol w="728891">
                  <a:extLst>
                    <a:ext uri="{9D8B030D-6E8A-4147-A177-3AD203B41FA5}">
                      <a16:colId xmlns:a16="http://schemas.microsoft.com/office/drawing/2014/main" val="20003"/>
                    </a:ext>
                  </a:extLst>
                </a:gridCol>
                <a:gridCol w="738356">
                  <a:extLst>
                    <a:ext uri="{9D8B030D-6E8A-4147-A177-3AD203B41FA5}">
                      <a16:colId xmlns:a16="http://schemas.microsoft.com/office/drawing/2014/main" val="20004"/>
                    </a:ext>
                  </a:extLst>
                </a:gridCol>
                <a:gridCol w="738356">
                  <a:extLst>
                    <a:ext uri="{9D8B030D-6E8A-4147-A177-3AD203B41FA5}">
                      <a16:colId xmlns:a16="http://schemas.microsoft.com/office/drawing/2014/main" val="20005"/>
                    </a:ext>
                  </a:extLst>
                </a:gridCol>
                <a:gridCol w="758641">
                  <a:extLst>
                    <a:ext uri="{9D8B030D-6E8A-4147-A177-3AD203B41FA5}">
                      <a16:colId xmlns:a16="http://schemas.microsoft.com/office/drawing/2014/main" val="20006"/>
                    </a:ext>
                  </a:extLst>
                </a:gridCol>
                <a:gridCol w="718072">
                  <a:extLst>
                    <a:ext uri="{9D8B030D-6E8A-4147-A177-3AD203B41FA5}">
                      <a16:colId xmlns:a16="http://schemas.microsoft.com/office/drawing/2014/main" val="20007"/>
                    </a:ext>
                  </a:extLst>
                </a:gridCol>
                <a:gridCol w="697788">
                  <a:extLst>
                    <a:ext uri="{9D8B030D-6E8A-4147-A177-3AD203B41FA5}">
                      <a16:colId xmlns:a16="http://schemas.microsoft.com/office/drawing/2014/main" val="20008"/>
                    </a:ext>
                  </a:extLst>
                </a:gridCol>
              </a:tblGrid>
              <a:tr h="52431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70129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6167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110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607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789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2930097" y="472874"/>
            <a:ext cx="5187554" cy="541734"/>
          </a:xfrm>
          <a:prstGeom prst="rect">
            <a:avLst/>
          </a:prstGeom>
          <a:noFill/>
          <a:ln w="9525">
            <a:noFill/>
            <a:miter lim="800000"/>
            <a:headEnd/>
            <a:tailEnd/>
          </a:ln>
        </p:spPr>
        <p:txBody>
          <a:bodyPr anchor="ctr"/>
          <a:lstStyle/>
          <a:p>
            <a:pPr algn="ctr" eaLnBrk="0" hangingPunct="0">
              <a:defRPr/>
            </a:pPr>
            <a:r>
              <a:rPr lang="en-GB" sz="40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(9/10)</a:t>
            </a:r>
          </a:p>
        </p:txBody>
      </p:sp>
      <p:graphicFrame>
        <p:nvGraphicFramePr>
          <p:cNvPr id="6" name="Group 76"/>
          <p:cNvGraphicFramePr>
            <a:graphicFrameLocks/>
          </p:cNvGraphicFramePr>
          <p:nvPr>
            <p:extLst>
              <p:ext uri="{D42A27DB-BD31-4B8C-83A1-F6EECF244321}">
                <p14:modId xmlns:p14="http://schemas.microsoft.com/office/powerpoint/2010/main" val="1574409390"/>
              </p:ext>
            </p:extLst>
          </p:nvPr>
        </p:nvGraphicFramePr>
        <p:xfrm>
          <a:off x="1011912" y="1227902"/>
          <a:ext cx="9853684" cy="489688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conclusion of draft TR 32.880 has been discussed. </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Some editorial improvements were made.</a:t>
                      </a:r>
                    </a:p>
                    <a:p>
                      <a:pPr marL="0" lvl="0" indent="0">
                        <a:buFontTx/>
                        <a:buNone/>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 question regarding a potential further study / work item has been raised. The answer was that there is no plan to initiate another study / work item.</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32.880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(10/10)</a:t>
            </a:r>
          </a:p>
        </p:txBody>
      </p:sp>
      <p:graphicFrame>
        <p:nvGraphicFramePr>
          <p:cNvPr id="6" name="Group 76"/>
          <p:cNvGraphicFramePr>
            <a:graphicFrameLocks/>
          </p:cNvGraphicFramePr>
          <p:nvPr>
            <p:extLst>
              <p:ext uri="{D42A27DB-BD31-4B8C-83A1-F6EECF244321}">
                <p14:modId xmlns:p14="http://schemas.microsoft.com/office/powerpoint/2010/main" val="2045051660"/>
              </p:ext>
            </p:extLst>
          </p:nvPr>
        </p:nvGraphicFramePr>
        <p:xfrm>
          <a:off x="164168" y="1082128"/>
          <a:ext cx="11887201" cy="5108816"/>
        </p:xfrm>
        <a:graphic>
          <a:graphicData uri="http://schemas.openxmlformats.org/drawingml/2006/table">
            <a:tbl>
              <a:tblPr/>
              <a:tblGrid>
                <a:gridCol w="1858711">
                  <a:extLst>
                    <a:ext uri="{9D8B030D-6E8A-4147-A177-3AD203B41FA5}">
                      <a16:colId xmlns:a16="http://schemas.microsoft.com/office/drawing/2014/main" val="20000"/>
                    </a:ext>
                  </a:extLst>
                </a:gridCol>
                <a:gridCol w="4068425">
                  <a:extLst>
                    <a:ext uri="{9D8B030D-6E8A-4147-A177-3AD203B41FA5}">
                      <a16:colId xmlns:a16="http://schemas.microsoft.com/office/drawing/2014/main" val="20001"/>
                    </a:ext>
                  </a:extLst>
                </a:gridCol>
                <a:gridCol w="3042181">
                  <a:extLst>
                    <a:ext uri="{9D8B030D-6E8A-4147-A177-3AD203B41FA5}">
                      <a16:colId xmlns:a16="http://schemas.microsoft.com/office/drawing/2014/main" val="20003"/>
                    </a:ext>
                  </a:extLst>
                </a:gridCol>
                <a:gridCol w="2917884">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740016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solutions for PGW and SGW related measurement and conclusions were proposed. The group discussed the following 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the session: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S5-175202: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PFCP and  GTP-U related measurements on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Sxa</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&amp;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Sxb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interface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S5-175203: Rel-15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32.867 Add use cases and requirements for configuration management for S/P-GW with CUPS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S5-174132: Editor’s notes cleanup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S5-174133: Add conclusions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S5-174134: Add recommendations</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The group agreed the presentation sheet for sending TR 32.867 to SA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32.867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5859679"/>
              </p:ext>
            </p:extLst>
          </p:nvPr>
        </p:nvGraphicFramePr>
        <p:xfrm>
          <a:off x="1301087" y="1391545"/>
          <a:ext cx="8716369" cy="4769279"/>
        </p:xfrm>
        <a:graphic>
          <a:graphicData uri="http://schemas.openxmlformats.org/drawingml/2006/table">
            <a:tbl>
              <a:tblPr/>
              <a:tblGrid>
                <a:gridCol w="1163761">
                  <a:extLst>
                    <a:ext uri="{9D8B030D-6E8A-4147-A177-3AD203B41FA5}">
                      <a16:colId xmlns:a16="http://schemas.microsoft.com/office/drawing/2014/main" val="20000"/>
                    </a:ext>
                  </a:extLst>
                </a:gridCol>
                <a:gridCol w="2097938">
                  <a:extLst>
                    <a:ext uri="{9D8B030D-6E8A-4147-A177-3AD203B41FA5}">
                      <a16:colId xmlns:a16="http://schemas.microsoft.com/office/drawing/2014/main" val="20001"/>
                    </a:ext>
                  </a:extLst>
                </a:gridCol>
                <a:gridCol w="1790464">
                  <a:extLst>
                    <a:ext uri="{9D8B030D-6E8A-4147-A177-3AD203B41FA5}">
                      <a16:colId xmlns:a16="http://schemas.microsoft.com/office/drawing/2014/main" val="20002"/>
                    </a:ext>
                  </a:extLst>
                </a:gridCol>
                <a:gridCol w="1124245">
                  <a:extLst>
                    <a:ext uri="{9D8B030D-6E8A-4147-A177-3AD203B41FA5}">
                      <a16:colId xmlns:a16="http://schemas.microsoft.com/office/drawing/2014/main" val="20003"/>
                    </a:ext>
                  </a:extLst>
                </a:gridCol>
                <a:gridCol w="1207522">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Beijing</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 ad-hoc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26-28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Kochi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8670392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sz="4000" dirty="0" err="1"/>
              <a:t>Tdoc</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50313" cy="5513388"/>
        </p:xfrm>
        <a:graphic>
          <a:graphicData uri="http://schemas.openxmlformats.org/presentationml/2006/ole">
            <mc:AlternateContent xmlns:mc="http://schemas.openxmlformats.org/markup-compatibility/2006">
              <mc:Choice xmlns:v="urn:schemas-microsoft-com:vml" Requires="v">
                <p:oleObj spid="_x0000_s1026" name="Worksheet" r:id="rId4" imgW="8648576" imgH="5391090" progId="Excel.Sheet.8">
                  <p:embed/>
                </p:oleObj>
              </mc:Choice>
              <mc:Fallback>
                <p:oleObj name="Worksheet" r:id="rId4" imgW="8648576" imgH="539109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50313" cy="5513388"/>
                      </a:xfrm>
                      <a:prstGeom prst="rect">
                        <a:avLst/>
                      </a:prstGeom>
                      <a:noFill/>
                      <a:extLst/>
                    </p:spPr>
                  </p:pic>
                </p:oleObj>
              </mc:Fallback>
            </mc:AlternateContent>
          </a:graphicData>
        </a:graphic>
      </p:graphicFrame>
    </p:spTree>
    <p:extLst>
      <p:ext uri="{BB962C8B-B14F-4D97-AF65-F5344CB8AC3E}">
        <p14:creationId xmlns:p14="http://schemas.microsoft.com/office/powerpoint/2010/main" val="187333063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310647" y="239712"/>
            <a:ext cx="6759575" cy="619125"/>
          </a:xfrm>
        </p:spPr>
        <p:txBody>
          <a:bodyPr/>
          <a:lstStyle/>
          <a:p>
            <a:r>
              <a:rPr lang="en-GB" altLang="zh-CN" sz="4000" dirty="0"/>
              <a:t>CR/</a:t>
            </a:r>
            <a:r>
              <a:rPr lang="en-GB" altLang="zh-CN" sz="4000" dirty="0" err="1"/>
              <a:t>pCR</a:t>
            </a:r>
            <a:r>
              <a:rPr lang="en-GB" altLang="zh-CN" sz="4000"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5" y="850900"/>
          <a:ext cx="8872538" cy="5300663"/>
        </p:xfrm>
        <a:graphic>
          <a:graphicData uri="http://schemas.openxmlformats.org/presentationml/2006/ole">
            <mc:AlternateContent xmlns:mc="http://schemas.openxmlformats.org/markup-compatibility/2006">
              <mc:Choice xmlns:v="urn:schemas-microsoft-com:vml" Requires="v">
                <p:oleObj spid="_x0000_s2050" name="Worksheet" r:id="rId4" imgW="8667756" imgH="5181570" progId="Excel.Sheet.8">
                  <p:embed/>
                </p:oleObj>
              </mc:Choice>
              <mc:Fallback>
                <p:oleObj name="Worksheet" r:id="rId4" imgW="8667756" imgH="5181570" progId="Excel.Sheet.8">
                  <p:embed/>
                  <p:pic>
                    <p:nvPicPr>
                      <p:cNvPr id="5" name="Object 4"/>
                      <p:cNvPicPr>
                        <a:picLocks noGrp="1" noChangeAspect="1" noChangeArrowheads="1"/>
                      </p:cNvPicPr>
                      <p:nvPr/>
                    </p:nvPicPr>
                    <p:blipFill>
                      <a:blip r:embed="rId5"/>
                      <a:srcRect/>
                      <a:stretch>
                        <a:fillRect/>
                      </a:stretch>
                    </p:blipFill>
                    <p:spPr bwMode="auto">
                      <a:xfrm>
                        <a:off x="1539875" y="850900"/>
                        <a:ext cx="8872538" cy="5300663"/>
                      </a:xfrm>
                      <a:prstGeom prst="rect">
                        <a:avLst/>
                      </a:prstGeom>
                      <a:noFill/>
                      <a:extLst/>
                    </p:spPr>
                  </p:pic>
                </p:oleObj>
              </mc:Fallback>
            </mc:AlternateContent>
          </a:graphicData>
        </a:graphic>
      </p:graphicFrame>
    </p:spTree>
    <p:extLst>
      <p:ext uri="{BB962C8B-B14F-4D97-AF65-F5344CB8AC3E}">
        <p14:creationId xmlns:p14="http://schemas.microsoft.com/office/powerpoint/2010/main" val="24570655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9" y="395288"/>
          <a:ext cx="9901237" cy="7277100"/>
        </p:xfrm>
        <a:graphic>
          <a:graphicData uri="http://schemas.openxmlformats.org/presentationml/2006/ole">
            <mc:AlternateContent xmlns:mc="http://schemas.openxmlformats.org/markup-compatibility/2006">
              <mc:Choice xmlns:v="urn:schemas-microsoft-com:vml" Requires="v">
                <p:oleObj spid="_x0000_s3074" name="Worksheet" r:id="rId4" imgW="8515401" imgH="5619780" progId="Excel.Sheet.8">
                  <p:embed/>
                </p:oleObj>
              </mc:Choice>
              <mc:Fallback>
                <p:oleObj name="Worksheet" r:id="rId4" imgW="8515401" imgH="5619780" progId="Excel.Sheet.8">
                  <p:embed/>
                  <p:pic>
                    <p:nvPicPr>
                      <p:cNvPr id="2050" name="Object 4"/>
                      <p:cNvPicPr>
                        <a:picLocks noGrp="1" noChangeAspect="1" noChangeArrowheads="1"/>
                      </p:cNvPicPr>
                      <p:nvPr/>
                    </p:nvPicPr>
                    <p:blipFill>
                      <a:blip r:embed="rId5"/>
                      <a:srcRect/>
                      <a:stretch>
                        <a:fillRect/>
                      </a:stretch>
                    </p:blipFill>
                    <p:spPr bwMode="auto">
                      <a:xfrm>
                        <a:off x="1633539" y="395288"/>
                        <a:ext cx="9901237" cy="727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sz="4000"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28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sz="4000"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ext uri="{D42A27DB-BD31-4B8C-83A1-F6EECF244321}">
                <p14:modId xmlns:p14="http://schemas.microsoft.com/office/powerpoint/2010/main" val="2492560831"/>
              </p:ext>
            </p:extLst>
          </p:nvPr>
        </p:nvGraphicFramePr>
        <p:xfrm>
          <a:off x="1570038" y="979488"/>
          <a:ext cx="8702675" cy="5381625"/>
        </p:xfrm>
        <a:graphic>
          <a:graphicData uri="http://schemas.openxmlformats.org/presentationml/2006/ole">
            <mc:AlternateContent xmlns:mc="http://schemas.openxmlformats.org/markup-compatibility/2006">
              <mc:Choice xmlns:v="urn:schemas-microsoft-com:vml" Requires="v">
                <p:oleObj spid="_x0000_s4098"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570038" y="979488"/>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7685153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41644</TotalTime>
  <Words>6270</Words>
  <Application>Microsoft Office PowerPoint</Application>
  <PresentationFormat>Widescreen</PresentationFormat>
  <Paragraphs>1381</Paragraphs>
  <Slides>53</Slides>
  <Notes>41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53</vt:i4>
      </vt:variant>
    </vt:vector>
  </HeadingPairs>
  <TitlesOfParts>
    <vt:vector size="64" baseType="lpstr">
      <vt:lpstr>Batang</vt:lpstr>
      <vt:lpstr>Gulim</vt:lpstr>
      <vt:lpstr>MS Mincho</vt:lpstr>
      <vt:lpstr>SimSun</vt:lpstr>
      <vt:lpstr>SimSun</vt:lpstr>
      <vt:lpstr>Arial</vt:lpstr>
      <vt:lpstr>Calibri</vt:lpstr>
      <vt:lpstr>CG Times (WN)</vt:lpstr>
      <vt:lpstr>Times New Roman</vt:lpstr>
      <vt:lpstr>Office Theme</vt:lpstr>
      <vt:lpstr>Worksheet</vt:lpstr>
      <vt:lpstr>    SA5 Status Report to SA#78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pCR history</vt:lpstr>
      <vt:lpstr>Summary of ongoing WIs/SIs (1/3)</vt:lpstr>
      <vt:lpstr>Summary of ongoing WIs/SIs (2/3)</vt:lpstr>
      <vt:lpstr>Summary of ongoing WIs/SIs (3/3)</vt:lpstr>
      <vt:lpstr>Incoming LSs (1/4)</vt:lpstr>
      <vt:lpstr>Incoming LSs (2/4)</vt:lpstr>
      <vt:lpstr>Incoming LSs (3/4)</vt:lpstr>
      <vt:lpstr>Incoming LSs (4/4)</vt:lpstr>
      <vt:lpstr>Outgoing LSs (1/2)</vt:lpstr>
      <vt:lpstr>Outgoing LSs (2/2)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901</cp:revision>
  <dcterms:created xsi:type="dcterms:W3CDTF">2008-08-30T09:32:10Z</dcterms:created>
  <dcterms:modified xsi:type="dcterms:W3CDTF">2017-12-21T11:36:37Z</dcterms:modified>
</cp:coreProperties>
</file>